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16"/>
  </p:notesMasterIdLst>
  <p:sldIdLst>
    <p:sldId id="2463" r:id="rId2"/>
    <p:sldId id="2464" r:id="rId3"/>
    <p:sldId id="2473" r:id="rId4"/>
    <p:sldId id="415" r:id="rId5"/>
    <p:sldId id="2474" r:id="rId6"/>
    <p:sldId id="2477" r:id="rId7"/>
    <p:sldId id="2478" r:id="rId8"/>
    <p:sldId id="2482" r:id="rId9"/>
    <p:sldId id="2483" r:id="rId10"/>
    <p:sldId id="423" r:id="rId11"/>
    <p:sldId id="420" r:id="rId12"/>
    <p:sldId id="2476" r:id="rId13"/>
    <p:sldId id="2475" r:id="rId14"/>
    <p:sldId id="408" r:id="rId15"/>
  </p:sldIdLst>
  <p:sldSz cx="9144000" cy="6858000" type="screen4x3"/>
  <p:notesSz cx="6858000" cy="9144000"/>
  <p:embeddedFontLst>
    <p:embeddedFont>
      <p:font typeface="Arial Black" panose="020B0A04020102020204" pitchFamily="34" charset="0"/>
      <p:regular r:id="rId17"/>
      <p:bold r:id="rId18"/>
    </p:embeddedFont>
    <p:embeddedFont>
      <p:font typeface="Century Gothic" panose="020B0502020202020204" pitchFamily="34" charset="0"/>
      <p:regular r:id="rId19"/>
      <p:bold r:id="rId20"/>
      <p:italic r:id="rId21"/>
      <p:boldItalic r:id="rId22"/>
    </p:embeddedFont>
    <p:embeddedFont>
      <p:font typeface="Garamond" panose="020204040303010108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125" userDrawn="1">
          <p15:clr>
            <a:srgbClr val="A4A3A4"/>
          </p15:clr>
        </p15:guide>
        <p15:guide id="4" pos="2873" userDrawn="1">
          <p15:clr>
            <a:srgbClr val="A4A3A4"/>
          </p15:clr>
        </p15:guide>
        <p15:guide id="5" orient="horz" pos="2090" userDrawn="1">
          <p15:clr>
            <a:srgbClr val="A4A3A4"/>
          </p15:clr>
        </p15:guide>
        <p15:guide id="6" orient="horz" pos="3988" userDrawn="1">
          <p15:clr>
            <a:srgbClr val="A4A3A4"/>
          </p15:clr>
        </p15:guide>
        <p15:guide id="7" pos="2858" userDrawn="1">
          <p15:clr>
            <a:srgbClr val="A4A3A4"/>
          </p15:clr>
        </p15:guide>
        <p15:guide id="8" orient="horz" pos="4319" userDrawn="1">
          <p15:clr>
            <a:srgbClr val="A4A3A4"/>
          </p15:clr>
        </p15:guide>
        <p15:guide id="9"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6" roundtripDataSignature="AMtx7mirqTmvgLD1IPy6+9NX6ga2tZ2U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1"/>
    <a:srgbClr val="FF5C32"/>
    <a:srgbClr val="FD5530"/>
    <a:srgbClr val="519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D795D-C8FA-4210-9334-D3C94339882B}" v="4" dt="2025-09-12T22:31:41.195"/>
  </p1510:revLst>
</p1510:revInfo>
</file>

<file path=ppt/tableStyles.xml><?xml version="1.0" encoding="utf-8"?>
<a:tblStyleLst xmlns:a="http://schemas.openxmlformats.org/drawingml/2006/main" def="{93AEDEDD-F845-41DE-B610-CD59A5925548}">
  <a:tblStyle styleId="{93AEDEDD-F845-41DE-B610-CD59A59255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3"/>
          </a:solidFill>
        </a:fill>
      </a:tcStyle>
    </a:wholeTbl>
    <a:band1H>
      <a:tcTxStyle/>
      <a:tcStyle>
        <a:tcBdr/>
        <a:fill>
          <a:solidFill>
            <a:srgbClr val="CAD4E7"/>
          </a:solidFill>
        </a:fill>
      </a:tcStyle>
    </a:band1H>
    <a:band2H>
      <a:tcTxStyle/>
      <a:tcStyle>
        <a:tcBdr/>
      </a:tcStyle>
    </a:band2H>
    <a:band1V>
      <a:tcTxStyle/>
      <a:tcStyle>
        <a:tcBdr/>
        <a:fill>
          <a:solidFill>
            <a:srgbClr val="CAD4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5"/>
    <p:restoredTop sz="72782" autoAdjust="0"/>
  </p:normalViewPr>
  <p:slideViewPr>
    <p:cSldViewPr snapToGrid="0">
      <p:cViewPr varScale="1">
        <p:scale>
          <a:sx n="69" d="100"/>
          <a:sy n="69" d="100"/>
        </p:scale>
        <p:origin x="2724" y="288"/>
      </p:cViewPr>
      <p:guideLst>
        <p:guide orient="horz" pos="2160"/>
        <p:guide pos="2880"/>
        <p:guide orient="horz" pos="2125"/>
        <p:guide pos="2873"/>
        <p:guide orient="horz" pos="2090"/>
        <p:guide orient="horz" pos="3988"/>
        <p:guide pos="2858"/>
        <p:guide orient="horz" pos="4319"/>
        <p:guide/>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225" d="100"/>
          <a:sy n="225" d="100"/>
        </p:scale>
        <p:origin x="1544" y="-22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89"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87"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90"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 Li" userId="84c9850e22cee1b1" providerId="LiveId" clId="{02155BD1-FE20-468F-A563-FE2CEFA36374}"/>
    <pc:docChg chg="undo custSel delSld modSld sldOrd">
      <pc:chgData name="Dale Li" userId="84c9850e22cee1b1" providerId="LiveId" clId="{02155BD1-FE20-468F-A563-FE2CEFA36374}" dt="2025-09-12T23:37:51.348" v="129" actId="1076"/>
      <pc:docMkLst>
        <pc:docMk/>
      </pc:docMkLst>
      <pc:sldChg chg="del">
        <pc:chgData name="Dale Li" userId="84c9850e22cee1b1" providerId="LiveId" clId="{02155BD1-FE20-468F-A563-FE2CEFA36374}" dt="2025-09-12T21:04:48.638" v="1" actId="47"/>
        <pc:sldMkLst>
          <pc:docMk/>
          <pc:sldMk cId="181520141" sldId="257"/>
        </pc:sldMkLst>
      </pc:sldChg>
      <pc:sldChg chg="del">
        <pc:chgData name="Dale Li" userId="84c9850e22cee1b1" providerId="LiveId" clId="{02155BD1-FE20-468F-A563-FE2CEFA36374}" dt="2025-09-12T21:04:47.060" v="0" actId="47"/>
        <pc:sldMkLst>
          <pc:docMk/>
          <pc:sldMk cId="3471383434" sldId="295"/>
        </pc:sldMkLst>
      </pc:sldChg>
      <pc:sldChg chg="del">
        <pc:chgData name="Dale Li" userId="84c9850e22cee1b1" providerId="LiveId" clId="{02155BD1-FE20-468F-A563-FE2CEFA36374}" dt="2025-09-12T22:14:36.172" v="7" actId="47"/>
        <pc:sldMkLst>
          <pc:docMk/>
          <pc:sldMk cId="485068077" sldId="296"/>
        </pc:sldMkLst>
      </pc:sldChg>
      <pc:sldChg chg="del">
        <pc:chgData name="Dale Li" userId="84c9850e22cee1b1" providerId="LiveId" clId="{02155BD1-FE20-468F-A563-FE2CEFA36374}" dt="2025-09-12T22:15:14.469" v="12" actId="47"/>
        <pc:sldMkLst>
          <pc:docMk/>
          <pc:sldMk cId="1566078720" sldId="358"/>
        </pc:sldMkLst>
      </pc:sldChg>
      <pc:sldChg chg="del">
        <pc:chgData name="Dale Li" userId="84c9850e22cee1b1" providerId="LiveId" clId="{02155BD1-FE20-468F-A563-FE2CEFA36374}" dt="2025-09-12T22:15:49.629" v="18" actId="47"/>
        <pc:sldMkLst>
          <pc:docMk/>
          <pc:sldMk cId="1123463112" sldId="377"/>
        </pc:sldMkLst>
      </pc:sldChg>
      <pc:sldChg chg="del">
        <pc:chgData name="Dale Li" userId="84c9850e22cee1b1" providerId="LiveId" clId="{02155BD1-FE20-468F-A563-FE2CEFA36374}" dt="2025-09-12T22:15:52.461" v="19" actId="47"/>
        <pc:sldMkLst>
          <pc:docMk/>
          <pc:sldMk cId="3152635966" sldId="388"/>
        </pc:sldMkLst>
      </pc:sldChg>
      <pc:sldChg chg="modSp mod">
        <pc:chgData name="Dale Li" userId="84c9850e22cee1b1" providerId="LiveId" clId="{02155BD1-FE20-468F-A563-FE2CEFA36374}" dt="2025-09-12T22:26:04.038" v="67" actId="1076"/>
        <pc:sldMkLst>
          <pc:docMk/>
          <pc:sldMk cId="3970331744" sldId="408"/>
        </pc:sldMkLst>
        <pc:picChg chg="mod">
          <ac:chgData name="Dale Li" userId="84c9850e22cee1b1" providerId="LiveId" clId="{02155BD1-FE20-468F-A563-FE2CEFA36374}" dt="2025-09-12T22:26:04.038" v="67" actId="1076"/>
          <ac:picMkLst>
            <pc:docMk/>
            <pc:sldMk cId="3970331744" sldId="408"/>
            <ac:picMk id="2" creationId="{B01120C6-640E-8241-987E-9BB82ECA0C20}"/>
          </ac:picMkLst>
        </pc:picChg>
      </pc:sldChg>
      <pc:sldChg chg="del">
        <pc:chgData name="Dale Li" userId="84c9850e22cee1b1" providerId="LiveId" clId="{02155BD1-FE20-468F-A563-FE2CEFA36374}" dt="2025-09-12T22:14:47.634" v="8" actId="47"/>
        <pc:sldMkLst>
          <pc:docMk/>
          <pc:sldMk cId="3523737134" sldId="410"/>
        </pc:sldMkLst>
      </pc:sldChg>
      <pc:sldChg chg="del">
        <pc:chgData name="Dale Li" userId="84c9850e22cee1b1" providerId="LiveId" clId="{02155BD1-FE20-468F-A563-FE2CEFA36374}" dt="2025-09-12T21:04:52.612" v="2" actId="47"/>
        <pc:sldMkLst>
          <pc:docMk/>
          <pc:sldMk cId="1704189024" sldId="412"/>
        </pc:sldMkLst>
      </pc:sldChg>
      <pc:sldChg chg="del">
        <pc:chgData name="Dale Li" userId="84c9850e22cee1b1" providerId="LiveId" clId="{02155BD1-FE20-468F-A563-FE2CEFA36374}" dt="2025-09-12T22:15:13.104" v="11" actId="47"/>
        <pc:sldMkLst>
          <pc:docMk/>
          <pc:sldMk cId="2708834688" sldId="413"/>
        </pc:sldMkLst>
      </pc:sldChg>
      <pc:sldChg chg="del">
        <pc:chgData name="Dale Li" userId="84c9850e22cee1b1" providerId="LiveId" clId="{02155BD1-FE20-468F-A563-FE2CEFA36374}" dt="2025-09-12T22:15:25.041" v="16" actId="47"/>
        <pc:sldMkLst>
          <pc:docMk/>
          <pc:sldMk cId="2983330941" sldId="414"/>
        </pc:sldMkLst>
      </pc:sldChg>
      <pc:sldChg chg="modNotesTx">
        <pc:chgData name="Dale Li" userId="84c9850e22cee1b1" providerId="LiveId" clId="{02155BD1-FE20-468F-A563-FE2CEFA36374}" dt="2025-09-12T22:32:52.758" v="123" actId="6549"/>
        <pc:sldMkLst>
          <pc:docMk/>
          <pc:sldMk cId="1824519411" sldId="415"/>
        </pc:sldMkLst>
      </pc:sldChg>
      <pc:sldChg chg="modSp mod ord modNotesTx">
        <pc:chgData name="Dale Li" userId="84c9850e22cee1b1" providerId="LiveId" clId="{02155BD1-FE20-468F-A563-FE2CEFA36374}" dt="2025-09-12T22:32:27.778" v="122" actId="20577"/>
        <pc:sldMkLst>
          <pc:docMk/>
          <pc:sldMk cId="581408850" sldId="420"/>
        </pc:sldMkLst>
        <pc:picChg chg="mod">
          <ac:chgData name="Dale Li" userId="84c9850e22cee1b1" providerId="LiveId" clId="{02155BD1-FE20-468F-A563-FE2CEFA36374}" dt="2025-09-12T22:25:47.917" v="63" actId="1076"/>
          <ac:picMkLst>
            <pc:docMk/>
            <pc:sldMk cId="581408850" sldId="420"/>
            <ac:picMk id="7" creationId="{4422B13B-E7E0-B589-08BC-6B285DD0C498}"/>
          </ac:picMkLst>
        </pc:picChg>
      </pc:sldChg>
      <pc:sldChg chg="modNotesTx">
        <pc:chgData name="Dale Li" userId="84c9850e22cee1b1" providerId="LiveId" clId="{02155BD1-FE20-468F-A563-FE2CEFA36374}" dt="2025-09-12T22:32:24.515" v="120" actId="20577"/>
        <pc:sldMkLst>
          <pc:docMk/>
          <pc:sldMk cId="1905572827" sldId="423"/>
        </pc:sldMkLst>
      </pc:sldChg>
      <pc:sldChg chg="del">
        <pc:chgData name="Dale Li" userId="84c9850e22cee1b1" providerId="LiveId" clId="{02155BD1-FE20-468F-A563-FE2CEFA36374}" dt="2025-09-12T22:15:20.868" v="14" actId="47"/>
        <pc:sldMkLst>
          <pc:docMk/>
          <pc:sldMk cId="2977994716" sldId="426"/>
        </pc:sldMkLst>
      </pc:sldChg>
      <pc:sldChg chg="del">
        <pc:chgData name="Dale Li" userId="84c9850e22cee1b1" providerId="LiveId" clId="{02155BD1-FE20-468F-A563-FE2CEFA36374}" dt="2025-09-12T22:15:22.769" v="15" actId="47"/>
        <pc:sldMkLst>
          <pc:docMk/>
          <pc:sldMk cId="1283687377" sldId="427"/>
        </pc:sldMkLst>
      </pc:sldChg>
      <pc:sldChg chg="del">
        <pc:chgData name="Dale Li" userId="84c9850e22cee1b1" providerId="LiveId" clId="{02155BD1-FE20-468F-A563-FE2CEFA36374}" dt="2025-09-12T22:15:11.210" v="10" actId="47"/>
        <pc:sldMkLst>
          <pc:docMk/>
          <pc:sldMk cId="2801733789" sldId="431"/>
        </pc:sldMkLst>
      </pc:sldChg>
      <pc:sldChg chg="del">
        <pc:chgData name="Dale Li" userId="84c9850e22cee1b1" providerId="LiveId" clId="{02155BD1-FE20-468F-A563-FE2CEFA36374}" dt="2025-09-12T22:15:08.714" v="9" actId="47"/>
        <pc:sldMkLst>
          <pc:docMk/>
          <pc:sldMk cId="1427105073" sldId="432"/>
        </pc:sldMkLst>
      </pc:sldChg>
      <pc:sldChg chg="modSp mod modNotesTx">
        <pc:chgData name="Dale Li" userId="84c9850e22cee1b1" providerId="LiveId" clId="{02155BD1-FE20-468F-A563-FE2CEFA36374}" dt="2025-09-12T23:37:51.348" v="129" actId="1076"/>
        <pc:sldMkLst>
          <pc:docMk/>
          <pc:sldMk cId="3633235347" sldId="2463"/>
        </pc:sldMkLst>
        <pc:spChg chg="mod">
          <ac:chgData name="Dale Li" userId="84c9850e22cee1b1" providerId="LiveId" clId="{02155BD1-FE20-468F-A563-FE2CEFA36374}" dt="2025-09-12T23:37:38.377" v="128" actId="1076"/>
          <ac:spMkLst>
            <pc:docMk/>
            <pc:sldMk cId="3633235347" sldId="2463"/>
            <ac:spMk id="13" creationId="{CC8FD8C2-6CEA-9809-15C8-3049DD526BB9}"/>
          </ac:spMkLst>
        </pc:spChg>
        <pc:spChg chg="mod">
          <ac:chgData name="Dale Li" userId="84c9850e22cee1b1" providerId="LiveId" clId="{02155BD1-FE20-468F-A563-FE2CEFA36374}" dt="2025-09-12T23:37:51.348" v="129" actId="1076"/>
          <ac:spMkLst>
            <pc:docMk/>
            <pc:sldMk cId="3633235347" sldId="2463"/>
            <ac:spMk id="17" creationId="{7730A718-749D-8D6C-7802-E55481D4D913}"/>
          </ac:spMkLst>
        </pc:spChg>
        <pc:spChg chg="mod">
          <ac:chgData name="Dale Li" userId="84c9850e22cee1b1" providerId="LiveId" clId="{02155BD1-FE20-468F-A563-FE2CEFA36374}" dt="2025-09-12T23:37:51.348" v="129" actId="1076"/>
          <ac:spMkLst>
            <pc:docMk/>
            <pc:sldMk cId="3633235347" sldId="2463"/>
            <ac:spMk id="18" creationId="{3AC817EE-7A39-CF36-6960-AAC601B51F9D}"/>
          </ac:spMkLst>
        </pc:spChg>
        <pc:spChg chg="mod">
          <ac:chgData name="Dale Li" userId="84c9850e22cee1b1" providerId="LiveId" clId="{02155BD1-FE20-468F-A563-FE2CEFA36374}" dt="2025-09-12T23:37:51.348" v="129" actId="1076"/>
          <ac:spMkLst>
            <pc:docMk/>
            <pc:sldMk cId="3633235347" sldId="2463"/>
            <ac:spMk id="19" creationId="{36E29925-C5DD-4834-6A59-28DE2A0B2AAF}"/>
          </ac:spMkLst>
        </pc:spChg>
        <pc:graphicFrameChg chg="mod">
          <ac:chgData name="Dale Li" userId="84c9850e22cee1b1" providerId="LiveId" clId="{02155BD1-FE20-468F-A563-FE2CEFA36374}" dt="2025-09-12T23:37:51.348" v="129" actId="1076"/>
          <ac:graphicFrameMkLst>
            <pc:docMk/>
            <pc:sldMk cId="3633235347" sldId="2463"/>
            <ac:graphicFrameMk id="8" creationId="{F5E695C7-8C4A-C49D-9961-68CB92432EC2}"/>
          </ac:graphicFrameMkLst>
        </pc:graphicFrameChg>
        <pc:graphicFrameChg chg="mod">
          <ac:chgData name="Dale Li" userId="84c9850e22cee1b1" providerId="LiveId" clId="{02155BD1-FE20-468F-A563-FE2CEFA36374}" dt="2025-09-12T23:37:51.348" v="129" actId="1076"/>
          <ac:graphicFrameMkLst>
            <pc:docMk/>
            <pc:sldMk cId="3633235347" sldId="2463"/>
            <ac:graphicFrameMk id="16" creationId="{D5253635-485F-8E71-FEC4-D7288D774654}"/>
          </ac:graphicFrameMkLst>
        </pc:graphicFrameChg>
        <pc:cxnChg chg="mod">
          <ac:chgData name="Dale Li" userId="84c9850e22cee1b1" providerId="LiveId" clId="{02155BD1-FE20-468F-A563-FE2CEFA36374}" dt="2025-09-12T23:37:51.348" v="129" actId="1076"/>
          <ac:cxnSpMkLst>
            <pc:docMk/>
            <pc:sldMk cId="3633235347" sldId="2463"/>
            <ac:cxnSpMk id="9" creationId="{9D6BFBB3-7FE4-2BAF-34A6-EE7C1C17E12C}"/>
          </ac:cxnSpMkLst>
        </pc:cxnChg>
      </pc:sldChg>
      <pc:sldChg chg="del">
        <pc:chgData name="Dale Li" userId="84c9850e22cee1b1" providerId="LiveId" clId="{02155BD1-FE20-468F-A563-FE2CEFA36374}" dt="2025-09-12T22:15:44.684" v="17" actId="47"/>
        <pc:sldMkLst>
          <pc:docMk/>
          <pc:sldMk cId="4279898391" sldId="2470"/>
        </pc:sldMkLst>
      </pc:sldChg>
      <pc:sldChg chg="del">
        <pc:chgData name="Dale Li" userId="84c9850e22cee1b1" providerId="LiveId" clId="{02155BD1-FE20-468F-A563-FE2CEFA36374}" dt="2025-09-12T21:05:02.463" v="3" actId="47"/>
        <pc:sldMkLst>
          <pc:docMk/>
          <pc:sldMk cId="1619146412" sldId="2471"/>
        </pc:sldMkLst>
      </pc:sldChg>
      <pc:sldChg chg="del">
        <pc:chgData name="Dale Li" userId="84c9850e22cee1b1" providerId="LiveId" clId="{02155BD1-FE20-468F-A563-FE2CEFA36374}" dt="2025-09-12T22:14:24.464" v="6" actId="47"/>
        <pc:sldMkLst>
          <pc:docMk/>
          <pc:sldMk cId="916930710" sldId="2472"/>
        </pc:sldMkLst>
      </pc:sldChg>
      <pc:sldChg chg="modNotesTx">
        <pc:chgData name="Dale Li" userId="84c9850e22cee1b1" providerId="LiveId" clId="{02155BD1-FE20-468F-A563-FE2CEFA36374}" dt="2025-09-12T22:33:00.165" v="124" actId="6549"/>
        <pc:sldMkLst>
          <pc:docMk/>
          <pc:sldMk cId="2157417236" sldId="2473"/>
        </pc:sldMkLst>
      </pc:sldChg>
      <pc:sldChg chg="del">
        <pc:chgData name="Dale Li" userId="84c9850e22cee1b1" providerId="LiveId" clId="{02155BD1-FE20-468F-A563-FE2CEFA36374}" dt="2025-09-12T22:15:18.250" v="13" actId="47"/>
        <pc:sldMkLst>
          <pc:docMk/>
          <pc:sldMk cId="943057136" sldId="2479"/>
        </pc:sldMkLst>
      </pc:sldChg>
      <pc:sldChg chg="del">
        <pc:chgData name="Dale Li" userId="84c9850e22cee1b1" providerId="LiveId" clId="{02155BD1-FE20-468F-A563-FE2CEFA36374}" dt="2025-09-12T22:13:57.281" v="4" actId="47"/>
        <pc:sldMkLst>
          <pc:docMk/>
          <pc:sldMk cId="3475423928" sldId="2480"/>
        </pc:sldMkLst>
      </pc:sldChg>
      <pc:sldChg chg="del">
        <pc:chgData name="Dale Li" userId="84c9850e22cee1b1" providerId="LiveId" clId="{02155BD1-FE20-468F-A563-FE2CEFA36374}" dt="2025-09-12T22:13:58.011" v="5" actId="47"/>
        <pc:sldMkLst>
          <pc:docMk/>
          <pc:sldMk cId="2548919058" sldId="2481"/>
        </pc:sldMkLst>
      </pc:sldChg>
      <pc:sldChg chg="modNotesTx">
        <pc:chgData name="Dale Li" userId="84c9850e22cee1b1" providerId="LiveId" clId="{02155BD1-FE20-468F-A563-FE2CEFA36374}" dt="2025-09-12T22:32:13.965" v="116" actId="20577"/>
        <pc:sldMkLst>
          <pc:docMk/>
          <pc:sldMk cId="615013449" sldId="2482"/>
        </pc:sldMkLst>
      </pc:sldChg>
      <pc:sldChg chg="modNotesTx">
        <pc:chgData name="Dale Li" userId="84c9850e22cee1b1" providerId="LiveId" clId="{02155BD1-FE20-468F-A563-FE2CEFA36374}" dt="2025-09-12T22:32:18.367" v="118" actId="20577"/>
        <pc:sldMkLst>
          <pc:docMk/>
          <pc:sldMk cId="341101725" sldId="24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daleli\Desktop\JC%20Survey%20Docs\TaraBeth%20Westlake%20Pflugerville%20and%20Fire%20Results(AutoRecovered)%20B.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daleli\Desktop\JC%20Survey%20Docs\NSF%20MPA%20Gr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daleli\Desktop\JC%20Survey%20Docs\NSF%20MPA%20Grraphs.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leli\Desktop\JC%20Survey%20Docs\NSF%20MPA%20Gr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7"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7"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daleli\Desktop\JC%20Survey%20Docs\NSF%20MPA%20Grraph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daleli\Desktop\JC%20Survey%20Docs\NSF%20MPA%20Grraph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daleli\Desktop\JC%20Survey%20Docs\NSF%20MPA%20Grraph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daleli\Desktop\JC%20Survey%20Docs\NSF%20MPA%20Gr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r>
              <a:rPr lang="en-US"/>
              <a:t>Suicidal</a:t>
            </a:r>
            <a:r>
              <a:rPr lang="en-US" baseline="0"/>
              <a:t> Thoughts by Station (National Sample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Sheet10!$B$7</c:f>
              <c:strCache>
                <c:ptCount val="1"/>
                <c:pt idx="0">
                  <c:v>Suicidal thoughts</c:v>
                </c:pt>
              </c:strCache>
            </c:strRef>
          </c:tx>
          <c:spPr>
            <a:ln w="28575" cap="rnd">
              <a:solidFill>
                <a:srgbClr val="C00000"/>
              </a:solidFill>
              <a:round/>
            </a:ln>
            <a:effectLst/>
          </c:spPr>
          <c:marker>
            <c:symbol val="circle"/>
            <c:size val="5"/>
            <c:spPr>
              <a:solidFill>
                <a:srgbClr val="C00000"/>
              </a:solidFill>
              <a:ln w="15875">
                <a:noFill/>
              </a:ln>
              <a:effectLst/>
            </c:spPr>
          </c:marker>
          <c:dLbls>
            <c:dLbl>
              <c:idx val="9"/>
              <c:layout>
                <c:manualLayout>
                  <c:x val="-2.690405985684435E-2"/>
                  <c:y val="-2.8040291716077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A-EB43-B692-7F77D1D2AC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Sheet10!$C$6:$D$6</c:f>
              <c:strCache>
                <c:ptCount val="2"/>
                <c:pt idx="0">
                  <c:v>Specialty Station (No)</c:v>
                </c:pt>
                <c:pt idx="1">
                  <c:v>Specialty Station (Yes)</c:v>
                </c:pt>
              </c:strCache>
            </c:strRef>
          </c:cat>
          <c:val>
            <c:numRef>
              <c:f>Sheet10!$C$7:$D$7</c:f>
              <c:numCache>
                <c:formatCode>0.00%</c:formatCode>
                <c:ptCount val="2"/>
                <c:pt idx="0" formatCode="0.0%">
                  <c:v>0.1313</c:v>
                </c:pt>
                <c:pt idx="1">
                  <c:v>0.2354</c:v>
                </c:pt>
              </c:numCache>
            </c:numRef>
          </c:val>
          <c:smooth val="0"/>
          <c:extLst>
            <c:ext xmlns:c16="http://schemas.microsoft.com/office/drawing/2014/chart" uri="{C3380CC4-5D6E-409C-BE32-E72D297353CC}">
              <c16:uniqueId val="{00000001-2ACA-EB43-B692-7F77D1D2AC45}"/>
            </c:ext>
          </c:extLst>
        </c:ser>
        <c:dLbls>
          <c:showLegendKey val="0"/>
          <c:showVal val="0"/>
          <c:showCatName val="0"/>
          <c:showSerName val="0"/>
          <c:showPercent val="0"/>
          <c:showBubbleSize val="0"/>
        </c:dLbls>
        <c:marker val="1"/>
        <c:smooth val="0"/>
        <c:axId val="394598799"/>
        <c:axId val="394289519"/>
      </c:lineChart>
      <c:catAx>
        <c:axId val="39459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394289519"/>
        <c:crosses val="autoZero"/>
        <c:auto val="1"/>
        <c:lblAlgn val="ctr"/>
        <c:lblOffset val="100"/>
        <c:noMultiLvlLbl val="0"/>
      </c:catAx>
      <c:valAx>
        <c:axId val="394289519"/>
        <c:scaling>
          <c:orientation val="minMax"/>
          <c:max val="0.6"/>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598799"/>
        <c:crosses val="autoZero"/>
        <c:crossBetween val="between"/>
        <c:minorUnit val="0.0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latin typeface="Garamond" panose="02020404030301010803" pitchFamily="18" charset="0"/>
              </a:rPr>
              <a:t>That are often used due to stigmas such 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Sheet2!$K$145</c:f>
              <c:strCache>
                <c:ptCount val="1"/>
                <c:pt idx="0">
                  <c:v>Stigmas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Sheet2!$J$146:$J$148</c:f>
              <c:strCache>
                <c:ptCount val="3"/>
                <c:pt idx="0">
                  <c:v>Lack of psychological safety</c:v>
                </c:pt>
                <c:pt idx="1">
                  <c:v>Emotional Expression Norms (showing emotions is a sign of weakness)</c:v>
                </c:pt>
                <c:pt idx="2">
                  <c:v>Masculine Culture</c:v>
                </c:pt>
              </c:strCache>
            </c:strRef>
          </c:cat>
          <c:val>
            <c:numRef>
              <c:f>Sheet2!$K$146:$K$148</c:f>
              <c:numCache>
                <c:formatCode>0.0%</c:formatCode>
                <c:ptCount val="3"/>
                <c:pt idx="0">
                  <c:v>0.40179999999999999</c:v>
                </c:pt>
                <c:pt idx="1">
                  <c:v>0.36649999999999999</c:v>
                </c:pt>
                <c:pt idx="2">
                  <c:v>0.3412</c:v>
                </c:pt>
              </c:numCache>
            </c:numRef>
          </c:val>
          <c:extLst>
            <c:ext xmlns:c16="http://schemas.microsoft.com/office/drawing/2014/chart" uri="{C3380CC4-5D6E-409C-BE32-E72D297353CC}">
              <c16:uniqueId val="{00000000-1454-2244-9103-E59D51C415E2}"/>
            </c:ext>
          </c:extLst>
        </c:ser>
        <c:dLbls>
          <c:showLegendKey val="0"/>
          <c:showVal val="0"/>
          <c:showCatName val="0"/>
          <c:showSerName val="0"/>
          <c:showPercent val="0"/>
          <c:showBubbleSize val="0"/>
        </c:dLbls>
        <c:gapWidth val="182"/>
        <c:axId val="1861346448"/>
        <c:axId val="1254850352"/>
      </c:barChart>
      <c:catAx>
        <c:axId val="186134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crossAx val="1254850352"/>
        <c:crosses val="autoZero"/>
        <c:auto val="1"/>
        <c:lblAlgn val="ctr"/>
        <c:lblOffset val="100"/>
        <c:noMultiLvlLbl val="0"/>
      </c:catAx>
      <c:valAx>
        <c:axId val="1254850352"/>
        <c:scaling>
          <c:orientation val="minMax"/>
        </c:scaling>
        <c:delete val="1"/>
        <c:axPos val="t"/>
        <c:numFmt formatCode="0.0%" sourceLinked="1"/>
        <c:majorTickMark val="none"/>
        <c:minorTickMark val="none"/>
        <c:tickLblPos val="nextTo"/>
        <c:crossAx val="1861346448"/>
        <c:crosses val="autoZero"/>
        <c:crossBetween val="between"/>
      </c:valAx>
      <c:spPr>
        <a:noFill/>
        <a:ln>
          <a:noFill/>
        </a:ln>
        <a:effectLst/>
      </c:spPr>
    </c:plotArea>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dirty="0">
                <a:solidFill>
                  <a:sysClr val="windowText" lastClr="000000"/>
                </a:solidFill>
                <a:latin typeface="Garamond" panose="02020404030301010803" pitchFamily="18" charset="0"/>
              </a:rPr>
              <a:t>Negative Emotional Expression Culture: Non-Specialty Station vs Specialty Station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Sheet2!$K$175</c:f>
              <c:strCache>
                <c:ptCount val="1"/>
                <c:pt idx="0">
                  <c:v>Non-Specialty Station</c:v>
                </c:pt>
              </c:strCache>
            </c:strRef>
          </c:tx>
          <c:spPr>
            <a:solidFill>
              <a:srgbClr val="C00000"/>
            </a:solidFill>
            <a:ln>
              <a:noFill/>
            </a:ln>
            <a:effectLst/>
          </c:spPr>
          <c:invertIfNegative val="0"/>
          <c:dLbls>
            <c:dLbl>
              <c:idx val="9"/>
              <c:layout>
                <c:manualLayout>
                  <c:x val="-2.690405985684435E-2"/>
                  <c:y val="-2.8040291716077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D7-AE40-A6D3-B1079C2E11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Sheet2!$J$176:$J$177</c:f>
              <c:strCache>
                <c:ptCount val="2"/>
                <c:pt idx="0">
                  <c:v>Emotional Expression Norms (showing emotions is a sign of weakness)</c:v>
                </c:pt>
                <c:pt idx="1">
                  <c:v>Masculine Culture</c:v>
                </c:pt>
              </c:strCache>
            </c:strRef>
          </c:cat>
          <c:val>
            <c:numRef>
              <c:f>Sheet2!$K$176:$K$177</c:f>
              <c:numCache>
                <c:formatCode>0.0%</c:formatCode>
                <c:ptCount val="2"/>
                <c:pt idx="0">
                  <c:v>0.32319999999999999</c:v>
                </c:pt>
                <c:pt idx="1">
                  <c:v>0.27039999999999997</c:v>
                </c:pt>
              </c:numCache>
            </c:numRef>
          </c:val>
          <c:extLst>
            <c:ext xmlns:c16="http://schemas.microsoft.com/office/drawing/2014/chart" uri="{C3380CC4-5D6E-409C-BE32-E72D297353CC}">
              <c16:uniqueId val="{00000001-A7D7-AE40-A6D3-B1079C2E11F5}"/>
            </c:ext>
          </c:extLst>
        </c:ser>
        <c:ser>
          <c:idx val="1"/>
          <c:order val="1"/>
          <c:tx>
            <c:strRef>
              <c:f>Sheet2!$L$175</c:f>
              <c:strCache>
                <c:ptCount val="1"/>
                <c:pt idx="0">
                  <c:v>Specialty Station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Sheet2!$J$176:$J$177</c:f>
              <c:strCache>
                <c:ptCount val="2"/>
                <c:pt idx="0">
                  <c:v>Emotional Expression Norms (showing emotions is a sign of weakness)</c:v>
                </c:pt>
                <c:pt idx="1">
                  <c:v>Masculine Culture</c:v>
                </c:pt>
              </c:strCache>
            </c:strRef>
          </c:cat>
          <c:val>
            <c:numRef>
              <c:f>Sheet2!$L$176:$L$177</c:f>
              <c:numCache>
                <c:formatCode>0.0%</c:formatCode>
                <c:ptCount val="2"/>
                <c:pt idx="0">
                  <c:v>0.3866</c:v>
                </c:pt>
                <c:pt idx="1">
                  <c:v>0.36870000000000003</c:v>
                </c:pt>
              </c:numCache>
            </c:numRef>
          </c:val>
          <c:extLst>
            <c:ext xmlns:c16="http://schemas.microsoft.com/office/drawing/2014/chart" uri="{C3380CC4-5D6E-409C-BE32-E72D297353CC}">
              <c16:uniqueId val="{00000002-A7D7-AE40-A6D3-B1079C2E11F5}"/>
            </c:ext>
          </c:extLst>
        </c:ser>
        <c:dLbls>
          <c:showLegendKey val="0"/>
          <c:showVal val="0"/>
          <c:showCatName val="0"/>
          <c:showSerName val="0"/>
          <c:showPercent val="0"/>
          <c:showBubbleSize val="0"/>
        </c:dLbls>
        <c:gapWidth val="219"/>
        <c:overlap val="-27"/>
        <c:axId val="394598799"/>
        <c:axId val="394289519"/>
      </c:barChart>
      <c:catAx>
        <c:axId val="39459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289519"/>
        <c:crosses val="autoZero"/>
        <c:auto val="1"/>
        <c:lblAlgn val="ctr"/>
        <c:lblOffset val="100"/>
        <c:noMultiLvlLbl val="0"/>
      </c:catAx>
      <c:valAx>
        <c:axId val="394289519"/>
        <c:scaling>
          <c:orientation val="minMax"/>
          <c:max val="0.6"/>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598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aramond" panose="02020404030301010803" pitchFamily="18" charset="0"/>
              </a:rPr>
              <a:t>Interaction between Critical</a:t>
            </a:r>
            <a:r>
              <a:rPr lang="en-US" sz="1600" b="1" baseline="0" dirty="0">
                <a:solidFill>
                  <a:schemeClr val="tx1"/>
                </a:solidFill>
                <a:latin typeface="Garamond" panose="02020404030301010803" pitchFamily="18" charset="0"/>
              </a:rPr>
              <a:t> Incident Stressors &amp; Emotional Expression Norms on Negative Coping </a:t>
            </a:r>
            <a:endParaRPr lang="en-US" sz="1600" b="1" dirty="0">
              <a:solidFill>
                <a:schemeClr val="tx1"/>
              </a:solidFill>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023495251499355E-2"/>
          <c:y val="0.12666978698271011"/>
          <c:w val="0.76815212688785928"/>
          <c:h val="0.7964444226247045"/>
        </c:manualLayout>
      </c:layout>
      <c:scatterChart>
        <c:scatterStyle val="lineMarker"/>
        <c:varyColors val="0"/>
        <c:ser>
          <c:idx val="0"/>
          <c:order val="0"/>
          <c:tx>
            <c:v>Low/High Values of Moderator</c:v>
          </c:tx>
          <c:spPr>
            <a:ln w="19050" cap="rnd">
              <a:noFill/>
              <a:round/>
            </a:ln>
            <a:effectLst/>
          </c:spPr>
          <c:marker>
            <c:symbol val="circle"/>
            <c:size val="5"/>
            <c:spPr>
              <a:noFill/>
              <a:ln w="9525">
                <a:solidFill>
                  <a:schemeClr val="accent3"/>
                </a:solidFill>
              </a:ln>
              <a:effectLst/>
            </c:spPr>
          </c:marker>
          <c:xVal>
            <c:numLit>
              <c:formatCode>General</c:formatCode>
              <c:ptCount val="5"/>
            </c:numLit>
          </c:xVal>
          <c:yVal>
            <c:numLit>
              <c:formatCode>General</c:formatCode>
              <c:ptCount val="1"/>
              <c:pt idx="0">
                <c:v>1</c:v>
              </c:pt>
            </c:numLit>
          </c:yVal>
          <c:smooth val="0"/>
          <c:extLst>
            <c:ext xmlns:c16="http://schemas.microsoft.com/office/drawing/2014/chart" uri="{C3380CC4-5D6E-409C-BE32-E72D297353CC}">
              <c16:uniqueId val="{00000000-0CD7-CE48-96DB-FF27AA08B8FD}"/>
            </c:ext>
          </c:extLst>
        </c:ser>
        <c:ser>
          <c:idx val="1"/>
          <c:order val="1"/>
          <c:tx>
            <c:v>Positve Emotional Expression Norms</c:v>
          </c:tx>
          <c:spPr>
            <a:ln w="19050" cap="rnd">
              <a:solidFill>
                <a:srgbClr val="0070C0"/>
              </a:solidFill>
              <a:round/>
            </a:ln>
            <a:effectLst/>
          </c:spPr>
          <c:marker>
            <c:symbol val="circle"/>
            <c:size val="5"/>
            <c:spPr>
              <a:solidFill>
                <a:srgbClr val="0070C0"/>
              </a:solidFill>
              <a:ln w="9525">
                <a:solidFill>
                  <a:srgbClr val="0070C0"/>
                </a:solidFill>
              </a:ln>
              <a:effectLst/>
            </c:spPr>
          </c:marker>
          <c:xVal>
            <c:numLit>
              <c:formatCode>0.00</c:formatCode>
              <c:ptCount val="3"/>
              <c:pt idx="0">
                <c:v>-0.98670000000000002</c:v>
              </c:pt>
              <c:pt idx="1">
                <c:v>0</c:v>
              </c:pt>
              <c:pt idx="2">
                <c:v>0.98670000000000002</c:v>
              </c:pt>
            </c:numLit>
          </c:xVal>
          <c:yVal>
            <c:numLit>
              <c:formatCode>General</c:formatCode>
              <c:ptCount val="3"/>
              <c:pt idx="0">
                <c:v>1.8917999999999999</c:v>
              </c:pt>
              <c:pt idx="1">
                <c:v>1.9771000000000001</c:v>
              </c:pt>
              <c:pt idx="2">
                <c:v>2.0623</c:v>
              </c:pt>
            </c:numLit>
          </c:yVal>
          <c:smooth val="0"/>
          <c:extLst>
            <c:ext xmlns:c16="http://schemas.microsoft.com/office/drawing/2014/chart" uri="{C3380CC4-5D6E-409C-BE32-E72D297353CC}">
              <c16:uniqueId val="{00000001-0CD7-CE48-96DB-FF27AA08B8FD}"/>
            </c:ext>
          </c:extLst>
        </c:ser>
        <c:ser>
          <c:idx val="3"/>
          <c:order val="2"/>
          <c:tx>
            <c:v>Negative Emotional Expression Norms</c:v>
          </c:tx>
          <c:spPr>
            <a:ln w="19050" cap="rnd">
              <a:solidFill>
                <a:srgbClr val="C00000"/>
              </a:solidFill>
              <a:round/>
            </a:ln>
            <a:effectLst/>
          </c:spPr>
          <c:marker>
            <c:symbol val="circle"/>
            <c:size val="5"/>
            <c:spPr>
              <a:solidFill>
                <a:srgbClr val="C00000"/>
              </a:solidFill>
              <a:ln w="9525">
                <a:solidFill>
                  <a:srgbClr val="C00000"/>
                </a:solidFill>
              </a:ln>
              <a:effectLst/>
            </c:spPr>
          </c:marker>
          <c:xVal>
            <c:numLit>
              <c:formatCode>0.00</c:formatCode>
              <c:ptCount val="3"/>
              <c:pt idx="0">
                <c:v>-0.98670000000000002</c:v>
              </c:pt>
              <c:pt idx="1">
                <c:v>0</c:v>
              </c:pt>
              <c:pt idx="2">
                <c:v>0.98670000000000002</c:v>
              </c:pt>
            </c:numLit>
          </c:xVal>
          <c:yVal>
            <c:numLit>
              <c:formatCode>General</c:formatCode>
              <c:ptCount val="3"/>
              <c:pt idx="0">
                <c:v>2.0013000000000001</c:v>
              </c:pt>
              <c:pt idx="1">
                <c:v>2.2425999999999999</c:v>
              </c:pt>
              <c:pt idx="2">
                <c:v>2.484</c:v>
              </c:pt>
            </c:numLit>
          </c:yVal>
          <c:smooth val="0"/>
          <c:extLst>
            <c:ext xmlns:c16="http://schemas.microsoft.com/office/drawing/2014/chart" uri="{C3380CC4-5D6E-409C-BE32-E72D297353CC}">
              <c16:uniqueId val="{00000002-0CD7-CE48-96DB-FF27AA08B8FD}"/>
            </c:ext>
          </c:extLst>
        </c:ser>
        <c:dLbls>
          <c:showLegendKey val="0"/>
          <c:showVal val="0"/>
          <c:showCatName val="0"/>
          <c:showSerName val="0"/>
          <c:showPercent val="0"/>
          <c:showBubbleSize val="0"/>
        </c:dLbls>
        <c:axId val="602204872"/>
        <c:axId val="602184536"/>
      </c:scatterChart>
      <c:valAx>
        <c:axId val="602204872"/>
        <c:scaling>
          <c:orientation val="minMax"/>
          <c:max val="1"/>
          <c:min val="-1"/>
        </c:scaling>
        <c:delete val="0"/>
        <c:axPos val="b"/>
        <c:title>
          <c:tx>
            <c:rich>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solidFill>
                      <a:schemeClr val="tx1"/>
                    </a:solidFill>
                    <a:latin typeface="Garamond" panose="02020404030301010803" pitchFamily="18" charset="0"/>
                  </a:rPr>
                  <a:t>Operational Stressors (Critical Incidents)</a:t>
                </a:r>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602184536"/>
        <c:crosses val="min"/>
        <c:crossBetween val="midCat"/>
        <c:majorUnit val="0.5"/>
      </c:valAx>
      <c:valAx>
        <c:axId val="602184536"/>
        <c:scaling>
          <c:orientation val="minMax"/>
          <c:max val="2.6"/>
          <c:min val="1.8"/>
        </c:scaling>
        <c:delete val="0"/>
        <c:axPos val="l"/>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solidFill>
                      <a:schemeClr val="tx1"/>
                    </a:solidFill>
                    <a:latin typeface="Garamond" panose="02020404030301010803" pitchFamily="18" charset="0"/>
                  </a:rPr>
                  <a:t>Negative Coping (Use of Substance &amp; Alcochol)</a:t>
                </a:r>
              </a:p>
            </c:rich>
          </c:tx>
          <c:layout>
            <c:manualLayout>
              <c:xMode val="edge"/>
              <c:yMode val="edge"/>
              <c:x val="7.8909463754895035E-3"/>
              <c:y val="0.2120069525683729"/>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602204872"/>
        <c:crosses val="min"/>
        <c:crossBetween val="midCat"/>
        <c:majorUnit val="0.2"/>
      </c:valAx>
      <c:spPr>
        <a:noFill/>
        <a:ln>
          <a:solidFill>
            <a:schemeClr val="tx1"/>
          </a:solid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Garamond" panose="02020404030301010803" pitchFamily="18"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legendEntry>
      <c:layout>
        <c:manualLayout>
          <c:xMode val="edge"/>
          <c:yMode val="edge"/>
          <c:x val="0.83625724320691786"/>
          <c:y val="0.13287847297676295"/>
          <c:w val="0.14974910103943403"/>
          <c:h val="0.389614276313357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u="none" strike="noStrike" kern="1200" spc="0" baseline="0">
                <a:solidFill>
                  <a:schemeClr val="tx1"/>
                </a:solidFill>
                <a:latin typeface="Garamond" panose="02020404030301010803" pitchFamily="18" charset="0"/>
              </a:rPr>
              <a:t>Interaction between Critical Incident Stressors &amp; Negative Coping on Suicidal Ideation</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6.9579222797949564E-2"/>
          <c:y val="0.11572555972731884"/>
          <c:w val="0.72979551086239247"/>
          <c:h val="0.77761818581923225"/>
        </c:manualLayout>
      </c:layout>
      <c:scatterChart>
        <c:scatterStyle val="lineMarker"/>
        <c:varyColors val="0"/>
        <c:ser>
          <c:idx val="0"/>
          <c:order val="0"/>
          <c:tx>
            <c:v>Low/High Values of Moderator</c:v>
          </c:tx>
          <c:spPr>
            <a:ln w="19050" cap="rnd">
              <a:noFill/>
              <a:round/>
            </a:ln>
            <a:effectLst/>
          </c:spPr>
          <c:marker>
            <c:symbol val="circle"/>
            <c:size val="5"/>
            <c:spPr>
              <a:noFill/>
              <a:ln w="9525">
                <a:solidFill>
                  <a:schemeClr val="accent3"/>
                </a:solidFill>
              </a:ln>
              <a:effectLst/>
            </c:spPr>
          </c:marker>
          <c:xVal>
            <c:numLit>
              <c:formatCode>General</c:formatCode>
              <c:ptCount val="5"/>
            </c:numLit>
          </c:xVal>
          <c:yVal>
            <c:numLit>
              <c:formatCode>General</c:formatCode>
              <c:ptCount val="1"/>
              <c:pt idx="0">
                <c:v>1</c:v>
              </c:pt>
            </c:numLit>
          </c:yVal>
          <c:smooth val="0"/>
          <c:extLst>
            <c:ext xmlns:c16="http://schemas.microsoft.com/office/drawing/2014/chart" uri="{C3380CC4-5D6E-409C-BE32-E72D297353CC}">
              <c16:uniqueId val="{00000000-649E-E24D-8902-40409BBF242E}"/>
            </c:ext>
          </c:extLst>
        </c:ser>
        <c:ser>
          <c:idx val="1"/>
          <c:order val="1"/>
          <c:tx>
            <c:v>Low Drug/Alcohol Use</c:v>
          </c:tx>
          <c:spPr>
            <a:ln w="19050" cap="rnd">
              <a:solidFill>
                <a:srgbClr val="0070C0"/>
              </a:solidFill>
              <a:round/>
            </a:ln>
            <a:effectLst/>
          </c:spPr>
          <c:marker>
            <c:symbol val="circle"/>
            <c:size val="5"/>
            <c:spPr>
              <a:solidFill>
                <a:srgbClr val="0070C0"/>
              </a:solidFill>
              <a:ln w="9525">
                <a:solidFill>
                  <a:srgbClr val="0070C0"/>
                </a:solidFill>
              </a:ln>
              <a:effectLst/>
            </c:spPr>
          </c:marker>
          <c:xVal>
            <c:numLit>
              <c:formatCode>0.00</c:formatCode>
              <c:ptCount val="3"/>
              <c:pt idx="0">
                <c:v>-0.98670000000000002</c:v>
              </c:pt>
              <c:pt idx="1">
                <c:v>0</c:v>
              </c:pt>
              <c:pt idx="2">
                <c:v>0.98670000000000002</c:v>
              </c:pt>
            </c:numLit>
          </c:xVal>
          <c:yVal>
            <c:numLit>
              <c:formatCode>General</c:formatCode>
              <c:ptCount val="3"/>
              <c:pt idx="0">
                <c:v>1.1269</c:v>
              </c:pt>
              <c:pt idx="1">
                <c:v>1.1266</c:v>
              </c:pt>
              <c:pt idx="2">
                <c:v>1.1263000000000001</c:v>
              </c:pt>
            </c:numLit>
          </c:yVal>
          <c:smooth val="0"/>
          <c:extLst>
            <c:ext xmlns:c16="http://schemas.microsoft.com/office/drawing/2014/chart" uri="{C3380CC4-5D6E-409C-BE32-E72D297353CC}">
              <c16:uniqueId val="{00000001-649E-E24D-8902-40409BBF242E}"/>
            </c:ext>
          </c:extLst>
        </c:ser>
        <c:ser>
          <c:idx val="3"/>
          <c:order val="2"/>
          <c:tx>
            <c:v>High Drug/Alcohol Use</c:v>
          </c:tx>
          <c:spPr>
            <a:ln w="19050" cap="rnd">
              <a:solidFill>
                <a:srgbClr val="C00000"/>
              </a:solidFill>
              <a:round/>
            </a:ln>
            <a:effectLst/>
          </c:spPr>
          <c:marker>
            <c:symbol val="circle"/>
            <c:size val="5"/>
            <c:spPr>
              <a:solidFill>
                <a:srgbClr val="C00000"/>
              </a:solidFill>
              <a:ln w="9525">
                <a:solidFill>
                  <a:srgbClr val="C00000"/>
                </a:solidFill>
              </a:ln>
              <a:effectLst/>
            </c:spPr>
          </c:marker>
          <c:xVal>
            <c:numLit>
              <c:formatCode>0.00</c:formatCode>
              <c:ptCount val="3"/>
              <c:pt idx="0">
                <c:v>-0.98670000000000002</c:v>
              </c:pt>
              <c:pt idx="1">
                <c:v>0</c:v>
              </c:pt>
              <c:pt idx="2">
                <c:v>0.98670000000000002</c:v>
              </c:pt>
            </c:numLit>
          </c:xVal>
          <c:yVal>
            <c:numLit>
              <c:formatCode>General</c:formatCode>
              <c:ptCount val="3"/>
              <c:pt idx="0">
                <c:v>1.2121</c:v>
              </c:pt>
              <c:pt idx="1">
                <c:v>1.4087000000000001</c:v>
              </c:pt>
              <c:pt idx="2">
                <c:v>1.6052999999999999</c:v>
              </c:pt>
            </c:numLit>
          </c:yVal>
          <c:smooth val="0"/>
          <c:extLst>
            <c:ext xmlns:c16="http://schemas.microsoft.com/office/drawing/2014/chart" uri="{C3380CC4-5D6E-409C-BE32-E72D297353CC}">
              <c16:uniqueId val="{00000002-649E-E24D-8902-40409BBF242E}"/>
            </c:ext>
          </c:extLst>
        </c:ser>
        <c:dLbls>
          <c:showLegendKey val="0"/>
          <c:showVal val="0"/>
          <c:showCatName val="0"/>
          <c:showSerName val="0"/>
          <c:showPercent val="0"/>
          <c:showBubbleSize val="0"/>
        </c:dLbls>
        <c:axId val="602204872"/>
        <c:axId val="602184536"/>
      </c:scatterChart>
      <c:valAx>
        <c:axId val="602204872"/>
        <c:scaling>
          <c:orientation val="minMax"/>
          <c:max val="1"/>
          <c:min val="-1"/>
        </c:scaling>
        <c:delete val="0"/>
        <c:axPos val="b"/>
        <c:title>
          <c:tx>
            <c:rich>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0" i="0" u="none" strike="noStrike" kern="1200" baseline="0">
                    <a:solidFill>
                      <a:schemeClr val="tx1"/>
                    </a:solidFill>
                    <a:latin typeface="Garamond" panose="02020404030301010803" pitchFamily="18" charset="0"/>
                  </a:rPr>
                  <a:t>Operational Stressors (Critical Incidents)</a:t>
                </a:r>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crossAx val="602184536"/>
        <c:crosses val="min"/>
        <c:crossBetween val="midCat"/>
        <c:majorUnit val="0.5"/>
      </c:valAx>
      <c:valAx>
        <c:axId val="602184536"/>
        <c:scaling>
          <c:orientation val="minMax"/>
          <c:min val="1.1000000000000001"/>
        </c:scaling>
        <c:delete val="0"/>
        <c:axPos val="l"/>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solidFill>
                      <a:schemeClr val="tx1"/>
                    </a:solidFill>
                    <a:latin typeface="Garamond" panose="02020404030301010803" pitchFamily="18" charset="0"/>
                  </a:rPr>
                  <a:t>Suicide Ideation</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crossAx val="602204872"/>
        <c:crosses val="min"/>
        <c:crossBetween val="midCat"/>
      </c:valAx>
      <c:spPr>
        <a:noFill/>
        <a:ln>
          <a:solidFill>
            <a:schemeClr val="tx1"/>
          </a:solidFill>
        </a:ln>
        <a:effectLst/>
      </c:spPr>
    </c:plotArea>
    <c:legend>
      <c:legendPos val="r"/>
      <c:legendEntry>
        <c:idx val="0"/>
        <c:txPr>
          <a:bodyPr rot="0" spcFirstLastPara="1" vertOverflow="ellipsis" vert="horz" wrap="square" anchor="ctr" anchorCtr="1"/>
          <a:lstStyle/>
          <a:p>
            <a:pPr>
              <a:defRPr sz="1100" b="1" i="0" u="none" strike="noStrike" kern="1200" baseline="0">
                <a:solidFill>
                  <a:schemeClr val="tx1"/>
                </a:solidFill>
                <a:latin typeface="Garamond" panose="02020404030301010803" pitchFamily="18" charset="0"/>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Entry>
      <c:layout>
        <c:manualLayout>
          <c:xMode val="edge"/>
          <c:yMode val="edge"/>
          <c:x val="0.8074554034490391"/>
          <c:y val="0.15453496520960083"/>
          <c:w val="0.1904232043854811"/>
          <c:h val="0.209618973537627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1400" b="0" i="0" u="none" strike="noStrike" kern="1200" spc="0" baseline="0" dirty="0">
                <a:solidFill>
                  <a:schemeClr val="tx1"/>
                </a:solidFill>
                <a:latin typeface="Garamond" panose="02020404030301010803" pitchFamily="18" charset="0"/>
              </a:rPr>
              <a:t>Top Stressors by Service Area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Sheet4!$C$1</c:f>
              <c:strCache>
                <c:ptCount val="1"/>
                <c:pt idx="0">
                  <c:v>Urban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Sheet4!$B$2:$B$17</c:f>
              <c:strCache>
                <c:ptCount val="16"/>
                <c:pt idx="0">
                  <c:v>Overall Stress</c:v>
                </c:pt>
                <c:pt idx="1">
                  <c:v>Disruption of sleep at work. </c:v>
                </c:pt>
                <c:pt idx="2">
                  <c:v>Disruption of sleep at home.</c:v>
                </c:pt>
                <c:pt idx="3">
                  <c:v>Job skill concerns </c:v>
                </c:pt>
                <c:pt idx="4">
                  <c:v>Critical Incidents</c:v>
                </c:pt>
                <c:pt idx="5">
                  <c:v>Staffing Issues</c:v>
                </c:pt>
                <c:pt idx="6">
                  <c:v>Conflicts with Coworkers</c:v>
                </c:pt>
                <c:pt idx="7">
                  <c:v>Inadequate Equipment</c:v>
                </c:pt>
                <c:pt idx="8">
                  <c:v>Financial Strain</c:v>
                </c:pt>
                <c:pt idx="9">
                  <c:v>Family and childcare problems</c:v>
                </c:pt>
                <c:pt idx="10">
                  <c:v>Personal Safety Apprehensions</c:v>
                </c:pt>
                <c:pt idx="11">
                  <c:v>Infectious Disease Concerns</c:v>
                </c:pt>
                <c:pt idx="12">
                  <c:v>Conflicts with Management</c:v>
                </c:pt>
                <c:pt idx="13">
                  <c:v>Lack of sufficient time off due to overtime policies</c:v>
                </c:pt>
                <c:pt idx="14">
                  <c:v>Too much responsibility due to second job worries</c:v>
                </c:pt>
                <c:pt idx="15">
                  <c:v>Discrimination &amp; Harrassment</c:v>
                </c:pt>
              </c:strCache>
            </c:strRef>
          </c:cat>
          <c:val>
            <c:numRef>
              <c:f>Sheet4!$C$2:$C$17</c:f>
              <c:numCache>
                <c:formatCode>0.00</c:formatCode>
                <c:ptCount val="16"/>
                <c:pt idx="0">
                  <c:v>2.4081866666666665</c:v>
                </c:pt>
                <c:pt idx="1">
                  <c:v>3.3323</c:v>
                </c:pt>
                <c:pt idx="2">
                  <c:v>2.8593000000000002</c:v>
                </c:pt>
                <c:pt idx="3">
                  <c:v>2.5762999999999998</c:v>
                </c:pt>
                <c:pt idx="4">
                  <c:v>2.4933000000000001</c:v>
                </c:pt>
                <c:pt idx="5">
                  <c:v>2.4670999999999998</c:v>
                </c:pt>
                <c:pt idx="6">
                  <c:v>2.4039000000000001</c:v>
                </c:pt>
                <c:pt idx="7">
                  <c:v>2.3668</c:v>
                </c:pt>
                <c:pt idx="8">
                  <c:v>2.3452999999999999</c:v>
                </c:pt>
                <c:pt idx="9">
                  <c:v>2.3249</c:v>
                </c:pt>
                <c:pt idx="10">
                  <c:v>2.2934000000000001</c:v>
                </c:pt>
                <c:pt idx="11">
                  <c:v>2.2753999999999999</c:v>
                </c:pt>
                <c:pt idx="12">
                  <c:v>2.1976</c:v>
                </c:pt>
                <c:pt idx="13">
                  <c:v>2.1810999999999998</c:v>
                </c:pt>
                <c:pt idx="14">
                  <c:v>2.0121000000000002</c:v>
                </c:pt>
                <c:pt idx="15">
                  <c:v>1.994</c:v>
                </c:pt>
              </c:numCache>
            </c:numRef>
          </c:val>
          <c:extLst>
            <c:ext xmlns:c16="http://schemas.microsoft.com/office/drawing/2014/chart" uri="{C3380CC4-5D6E-409C-BE32-E72D297353CC}">
              <c16:uniqueId val="{00000000-B75D-9843-9609-431B21AA3A61}"/>
            </c:ext>
          </c:extLst>
        </c:ser>
        <c:ser>
          <c:idx val="1"/>
          <c:order val="1"/>
          <c:tx>
            <c:strRef>
              <c:f>Sheet4!$D$1</c:f>
              <c:strCache>
                <c:ptCount val="1"/>
                <c:pt idx="0">
                  <c:v>Suburban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Sheet4!$B$2:$B$17</c:f>
              <c:strCache>
                <c:ptCount val="16"/>
                <c:pt idx="0">
                  <c:v>Overall Stress</c:v>
                </c:pt>
                <c:pt idx="1">
                  <c:v>Disruption of sleep at work. </c:v>
                </c:pt>
                <c:pt idx="2">
                  <c:v>Disruption of sleep at home.</c:v>
                </c:pt>
                <c:pt idx="3">
                  <c:v>Job skill concerns </c:v>
                </c:pt>
                <c:pt idx="4">
                  <c:v>Critical Incidents</c:v>
                </c:pt>
                <c:pt idx="5">
                  <c:v>Staffing Issues</c:v>
                </c:pt>
                <c:pt idx="6">
                  <c:v>Conflicts with Coworkers</c:v>
                </c:pt>
                <c:pt idx="7">
                  <c:v>Inadequate Equipment</c:v>
                </c:pt>
                <c:pt idx="8">
                  <c:v>Financial Strain</c:v>
                </c:pt>
                <c:pt idx="9">
                  <c:v>Family and childcare problems</c:v>
                </c:pt>
                <c:pt idx="10">
                  <c:v>Personal Safety Apprehensions</c:v>
                </c:pt>
                <c:pt idx="11">
                  <c:v>Infectious Disease Concerns</c:v>
                </c:pt>
                <c:pt idx="12">
                  <c:v>Conflicts with Management</c:v>
                </c:pt>
                <c:pt idx="13">
                  <c:v>Lack of sufficient time off due to overtime policies</c:v>
                </c:pt>
                <c:pt idx="14">
                  <c:v>Too much responsibility due to second job worries</c:v>
                </c:pt>
                <c:pt idx="15">
                  <c:v>Discrimination &amp; Harrassment</c:v>
                </c:pt>
              </c:strCache>
            </c:strRef>
          </c:cat>
          <c:val>
            <c:numRef>
              <c:f>Sheet4!$D$2:$D$17</c:f>
              <c:numCache>
                <c:formatCode>0.00</c:formatCode>
                <c:ptCount val="16"/>
                <c:pt idx="0">
                  <c:v>2.1423666666666668</c:v>
                </c:pt>
                <c:pt idx="1">
                  <c:v>3.2599</c:v>
                </c:pt>
                <c:pt idx="2">
                  <c:v>2.6473</c:v>
                </c:pt>
                <c:pt idx="3">
                  <c:v>2.5668000000000002</c:v>
                </c:pt>
                <c:pt idx="4">
                  <c:v>2.1185</c:v>
                </c:pt>
                <c:pt idx="5">
                  <c:v>2.3982000000000001</c:v>
                </c:pt>
                <c:pt idx="6">
                  <c:v>2.2418</c:v>
                </c:pt>
                <c:pt idx="7">
                  <c:v>1.9945999999999999</c:v>
                </c:pt>
                <c:pt idx="8">
                  <c:v>1.9915</c:v>
                </c:pt>
                <c:pt idx="9">
                  <c:v>2.0182000000000002</c:v>
                </c:pt>
                <c:pt idx="10">
                  <c:v>1.8116000000000001</c:v>
                </c:pt>
                <c:pt idx="11">
                  <c:v>1.9260999999999999</c:v>
                </c:pt>
                <c:pt idx="12">
                  <c:v>2.0181</c:v>
                </c:pt>
                <c:pt idx="13">
                  <c:v>1.7344999999999999</c:v>
                </c:pt>
                <c:pt idx="14">
                  <c:v>1.8192999999999999</c:v>
                </c:pt>
                <c:pt idx="15">
                  <c:v>1.5891</c:v>
                </c:pt>
              </c:numCache>
            </c:numRef>
          </c:val>
          <c:extLst>
            <c:ext xmlns:c16="http://schemas.microsoft.com/office/drawing/2014/chart" uri="{C3380CC4-5D6E-409C-BE32-E72D297353CC}">
              <c16:uniqueId val="{00000001-B75D-9843-9609-431B21AA3A61}"/>
            </c:ext>
          </c:extLst>
        </c:ser>
        <c:ser>
          <c:idx val="2"/>
          <c:order val="2"/>
          <c:tx>
            <c:strRef>
              <c:f>Sheet4!$E$1</c:f>
              <c:strCache>
                <c:ptCount val="1"/>
                <c:pt idx="0">
                  <c:v>Rural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Sheet4!$B$2:$B$17</c:f>
              <c:strCache>
                <c:ptCount val="16"/>
                <c:pt idx="0">
                  <c:v>Overall Stress</c:v>
                </c:pt>
                <c:pt idx="1">
                  <c:v>Disruption of sleep at work. </c:v>
                </c:pt>
                <c:pt idx="2">
                  <c:v>Disruption of sleep at home.</c:v>
                </c:pt>
                <c:pt idx="3">
                  <c:v>Job skill concerns </c:v>
                </c:pt>
                <c:pt idx="4">
                  <c:v>Critical Incidents</c:v>
                </c:pt>
                <c:pt idx="5">
                  <c:v>Staffing Issues</c:v>
                </c:pt>
                <c:pt idx="6">
                  <c:v>Conflicts with Coworkers</c:v>
                </c:pt>
                <c:pt idx="7">
                  <c:v>Inadequate Equipment</c:v>
                </c:pt>
                <c:pt idx="8">
                  <c:v>Financial Strain</c:v>
                </c:pt>
                <c:pt idx="9">
                  <c:v>Family and childcare problems</c:v>
                </c:pt>
                <c:pt idx="10">
                  <c:v>Personal Safety Apprehensions</c:v>
                </c:pt>
                <c:pt idx="11">
                  <c:v>Infectious Disease Concerns</c:v>
                </c:pt>
                <c:pt idx="12">
                  <c:v>Conflicts with Management</c:v>
                </c:pt>
                <c:pt idx="13">
                  <c:v>Lack of sufficient time off due to overtime policies</c:v>
                </c:pt>
                <c:pt idx="14">
                  <c:v>Too much responsibility due to second job worries</c:v>
                </c:pt>
                <c:pt idx="15">
                  <c:v>Discrimination &amp; Harrassment</c:v>
                </c:pt>
              </c:strCache>
            </c:strRef>
          </c:cat>
          <c:val>
            <c:numRef>
              <c:f>Sheet4!$E$2:$E$17</c:f>
              <c:numCache>
                <c:formatCode>0.00</c:formatCode>
                <c:ptCount val="16"/>
                <c:pt idx="0">
                  <c:v>2.0417733333333334</c:v>
                </c:pt>
                <c:pt idx="1">
                  <c:v>2.8043</c:v>
                </c:pt>
                <c:pt idx="2">
                  <c:v>2.6240999999999999</c:v>
                </c:pt>
                <c:pt idx="3">
                  <c:v>2.4365999999999999</c:v>
                </c:pt>
                <c:pt idx="4">
                  <c:v>2.0219999999999998</c:v>
                </c:pt>
                <c:pt idx="5">
                  <c:v>2.3835999999999999</c:v>
                </c:pt>
                <c:pt idx="6">
                  <c:v>2.2345999999999999</c:v>
                </c:pt>
                <c:pt idx="7">
                  <c:v>2.0217000000000001</c:v>
                </c:pt>
                <c:pt idx="8">
                  <c:v>2.0169999999999999</c:v>
                </c:pt>
                <c:pt idx="9">
                  <c:v>1.7964</c:v>
                </c:pt>
                <c:pt idx="10">
                  <c:v>1.6720999999999999</c:v>
                </c:pt>
                <c:pt idx="11">
                  <c:v>1.7745</c:v>
                </c:pt>
                <c:pt idx="12">
                  <c:v>1.8424</c:v>
                </c:pt>
                <c:pt idx="13">
                  <c:v>1.6509</c:v>
                </c:pt>
                <c:pt idx="14">
                  <c:v>1.8846000000000001</c:v>
                </c:pt>
                <c:pt idx="15">
                  <c:v>1.4618</c:v>
                </c:pt>
              </c:numCache>
            </c:numRef>
          </c:val>
          <c:extLst>
            <c:ext xmlns:c16="http://schemas.microsoft.com/office/drawing/2014/chart" uri="{C3380CC4-5D6E-409C-BE32-E72D297353CC}">
              <c16:uniqueId val="{00000002-B75D-9843-9609-431B21AA3A61}"/>
            </c:ext>
          </c:extLst>
        </c:ser>
        <c:ser>
          <c:idx val="3"/>
          <c:order val="3"/>
          <c:tx>
            <c:strRef>
              <c:f>Sheet4!$F$1</c:f>
              <c:strCache>
                <c:ptCount val="1"/>
                <c:pt idx="0">
                  <c:v>Underdeveloped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Sheet4!$B$2:$B$17</c:f>
              <c:strCache>
                <c:ptCount val="16"/>
                <c:pt idx="0">
                  <c:v>Overall Stress</c:v>
                </c:pt>
                <c:pt idx="1">
                  <c:v>Disruption of sleep at work. </c:v>
                </c:pt>
                <c:pt idx="2">
                  <c:v>Disruption of sleep at home.</c:v>
                </c:pt>
                <c:pt idx="3">
                  <c:v>Job skill concerns </c:v>
                </c:pt>
                <c:pt idx="4">
                  <c:v>Critical Incidents</c:v>
                </c:pt>
                <c:pt idx="5">
                  <c:v>Staffing Issues</c:v>
                </c:pt>
                <c:pt idx="6">
                  <c:v>Conflicts with Coworkers</c:v>
                </c:pt>
                <c:pt idx="7">
                  <c:v>Inadequate Equipment</c:v>
                </c:pt>
                <c:pt idx="8">
                  <c:v>Financial Strain</c:v>
                </c:pt>
                <c:pt idx="9">
                  <c:v>Family and childcare problems</c:v>
                </c:pt>
                <c:pt idx="10">
                  <c:v>Personal Safety Apprehensions</c:v>
                </c:pt>
                <c:pt idx="11">
                  <c:v>Infectious Disease Concerns</c:v>
                </c:pt>
                <c:pt idx="12">
                  <c:v>Conflicts with Management</c:v>
                </c:pt>
                <c:pt idx="13">
                  <c:v>Lack of sufficient time off due to overtime policies</c:v>
                </c:pt>
                <c:pt idx="14">
                  <c:v>Too much responsibility due to second job worries</c:v>
                </c:pt>
                <c:pt idx="15">
                  <c:v>Discrimination &amp; Harrassment</c:v>
                </c:pt>
              </c:strCache>
            </c:strRef>
          </c:cat>
          <c:val>
            <c:numRef>
              <c:f>Sheet4!$F$2:$F$17</c:f>
              <c:numCache>
                <c:formatCode>0.00</c:formatCode>
                <c:ptCount val="16"/>
                <c:pt idx="0">
                  <c:v>2.3896266666666666</c:v>
                </c:pt>
                <c:pt idx="1">
                  <c:v>2.6667000000000001</c:v>
                </c:pt>
                <c:pt idx="2">
                  <c:v>2.8</c:v>
                </c:pt>
                <c:pt idx="3">
                  <c:v>2.9443999999999999</c:v>
                </c:pt>
                <c:pt idx="4">
                  <c:v>2.1389</c:v>
                </c:pt>
                <c:pt idx="5">
                  <c:v>2.2999999999999998</c:v>
                </c:pt>
                <c:pt idx="6">
                  <c:v>2.6</c:v>
                </c:pt>
                <c:pt idx="7">
                  <c:v>2.25</c:v>
                </c:pt>
                <c:pt idx="8">
                  <c:v>2.8332999999999999</c:v>
                </c:pt>
                <c:pt idx="9">
                  <c:v>2.25</c:v>
                </c:pt>
                <c:pt idx="10">
                  <c:v>2.0499999999999998</c:v>
                </c:pt>
                <c:pt idx="11">
                  <c:v>2.2332999999999998</c:v>
                </c:pt>
                <c:pt idx="12">
                  <c:v>2.35</c:v>
                </c:pt>
                <c:pt idx="13">
                  <c:v>2.0499999999999998</c:v>
                </c:pt>
                <c:pt idx="14">
                  <c:v>2.2778</c:v>
                </c:pt>
                <c:pt idx="15">
                  <c:v>2.1</c:v>
                </c:pt>
              </c:numCache>
            </c:numRef>
          </c:val>
          <c:extLst>
            <c:ext xmlns:c16="http://schemas.microsoft.com/office/drawing/2014/chart" uri="{C3380CC4-5D6E-409C-BE32-E72D297353CC}">
              <c16:uniqueId val="{00000003-B75D-9843-9609-431B21AA3A61}"/>
            </c:ext>
          </c:extLst>
        </c:ser>
        <c:dLbls>
          <c:showLegendKey val="0"/>
          <c:showVal val="0"/>
          <c:showCatName val="0"/>
          <c:showSerName val="0"/>
          <c:showPercent val="0"/>
          <c:showBubbleSize val="0"/>
        </c:dLbls>
        <c:gapWidth val="96"/>
        <c:overlap val="-11"/>
        <c:axId val="1905018416"/>
        <c:axId val="572910399"/>
      </c:barChart>
      <c:catAx>
        <c:axId val="190501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572910399"/>
        <c:crosses val="autoZero"/>
        <c:auto val="1"/>
        <c:lblAlgn val="ctr"/>
        <c:lblOffset val="100"/>
        <c:noMultiLvlLbl val="0"/>
      </c:catAx>
      <c:valAx>
        <c:axId val="572910399"/>
        <c:scaling>
          <c:orientation val="minMax"/>
          <c:max val="5"/>
          <c:min val="1"/>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190501841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1400" dirty="0">
                <a:solidFill>
                  <a:schemeClr val="tx1"/>
                </a:solidFill>
                <a:latin typeface="Garamond" panose="02020404030301010803" pitchFamily="18" charset="0"/>
              </a:rPr>
              <a:t>Top Stressors by Org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Sheet3!$D$1</c:f>
              <c:strCache>
                <c:ptCount val="1"/>
                <c:pt idx="0">
                  <c:v>Career (full time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Sheet3!$C$2:$C$17</c:f>
              <c:strCache>
                <c:ptCount val="16"/>
                <c:pt idx="0">
                  <c:v>Overall Stress</c:v>
                </c:pt>
                <c:pt idx="1">
                  <c:v>Disruption of sleep at work. </c:v>
                </c:pt>
                <c:pt idx="2">
                  <c:v>Disruption of sleep at home.</c:v>
                </c:pt>
                <c:pt idx="3">
                  <c:v>Job skill concerns </c:v>
                </c:pt>
                <c:pt idx="4">
                  <c:v>Conflicts with Coworkers</c:v>
                </c:pt>
                <c:pt idx="5">
                  <c:v>Staffing Issues</c:v>
                </c:pt>
                <c:pt idx="6">
                  <c:v>Critical Incidents</c:v>
                </c:pt>
                <c:pt idx="7">
                  <c:v>Inadequate Equipment</c:v>
                </c:pt>
                <c:pt idx="8">
                  <c:v>Family and childcare problems</c:v>
                </c:pt>
                <c:pt idx="9">
                  <c:v>Financial Strain</c:v>
                </c:pt>
                <c:pt idx="10">
                  <c:v>Conflicts with Management</c:v>
                </c:pt>
                <c:pt idx="11">
                  <c:v>Infectious Disease Concerns</c:v>
                </c:pt>
                <c:pt idx="12">
                  <c:v>Personal Safety Apprehensions</c:v>
                </c:pt>
                <c:pt idx="13">
                  <c:v>Lack of sufficient time off due to overtime policies</c:v>
                </c:pt>
                <c:pt idx="14">
                  <c:v>Too much responsibility due to second job worries</c:v>
                </c:pt>
                <c:pt idx="15">
                  <c:v>Discrimination &amp; Harrassment</c:v>
                </c:pt>
              </c:strCache>
            </c:strRef>
          </c:cat>
          <c:val>
            <c:numRef>
              <c:f>Sheet3!$D$2:$D$17</c:f>
              <c:numCache>
                <c:formatCode>0.00</c:formatCode>
                <c:ptCount val="16"/>
                <c:pt idx="0">
                  <c:v>2.3289133333333334</c:v>
                </c:pt>
                <c:pt idx="1">
                  <c:v>3.4275000000000002</c:v>
                </c:pt>
                <c:pt idx="2">
                  <c:v>2.8022999999999998</c:v>
                </c:pt>
                <c:pt idx="3">
                  <c:v>2.5792999999999999</c:v>
                </c:pt>
                <c:pt idx="4">
                  <c:v>2.3752</c:v>
                </c:pt>
                <c:pt idx="5">
                  <c:v>2.375</c:v>
                </c:pt>
                <c:pt idx="6">
                  <c:v>2.3555999999999999</c:v>
                </c:pt>
                <c:pt idx="7">
                  <c:v>2.2736999999999998</c:v>
                </c:pt>
                <c:pt idx="8">
                  <c:v>2.2519</c:v>
                </c:pt>
                <c:pt idx="9">
                  <c:v>2.2442000000000002</c:v>
                </c:pt>
                <c:pt idx="10">
                  <c:v>2.1576</c:v>
                </c:pt>
                <c:pt idx="11">
                  <c:v>2.1395</c:v>
                </c:pt>
                <c:pt idx="12">
                  <c:v>2.1082999999999998</c:v>
                </c:pt>
                <c:pt idx="13">
                  <c:v>2.0832999999999999</c:v>
                </c:pt>
                <c:pt idx="14">
                  <c:v>1.8997999999999999</c:v>
                </c:pt>
                <c:pt idx="15">
                  <c:v>1.8605</c:v>
                </c:pt>
              </c:numCache>
            </c:numRef>
          </c:val>
          <c:extLst>
            <c:ext xmlns:c16="http://schemas.microsoft.com/office/drawing/2014/chart" uri="{C3380CC4-5D6E-409C-BE32-E72D297353CC}">
              <c16:uniqueId val="{00000000-B725-174C-A023-0DEAE81319D8}"/>
            </c:ext>
          </c:extLst>
        </c:ser>
        <c:ser>
          <c:idx val="1"/>
          <c:order val="1"/>
          <c:tx>
            <c:strRef>
              <c:f>Sheet3!$E$1</c:f>
              <c:strCache>
                <c:ptCount val="1"/>
                <c:pt idx="0">
                  <c:v>Volunteer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Sheet3!$C$2:$C$17</c:f>
              <c:strCache>
                <c:ptCount val="16"/>
                <c:pt idx="0">
                  <c:v>Overall Stress</c:v>
                </c:pt>
                <c:pt idx="1">
                  <c:v>Disruption of sleep at work. </c:v>
                </c:pt>
                <c:pt idx="2">
                  <c:v>Disruption of sleep at home.</c:v>
                </c:pt>
                <c:pt idx="3">
                  <c:v>Job skill concerns </c:v>
                </c:pt>
                <c:pt idx="4">
                  <c:v>Conflicts with Coworkers</c:v>
                </c:pt>
                <c:pt idx="5">
                  <c:v>Staffing Issues</c:v>
                </c:pt>
                <c:pt idx="6">
                  <c:v>Critical Incidents</c:v>
                </c:pt>
                <c:pt idx="7">
                  <c:v>Inadequate Equipment</c:v>
                </c:pt>
                <c:pt idx="8">
                  <c:v>Family and childcare problems</c:v>
                </c:pt>
                <c:pt idx="9">
                  <c:v>Financial Strain</c:v>
                </c:pt>
                <c:pt idx="10">
                  <c:v>Conflicts with Management</c:v>
                </c:pt>
                <c:pt idx="11">
                  <c:v>Infectious Disease Concerns</c:v>
                </c:pt>
                <c:pt idx="12">
                  <c:v>Personal Safety Apprehensions</c:v>
                </c:pt>
                <c:pt idx="13">
                  <c:v>Lack of sufficient time off due to overtime policies</c:v>
                </c:pt>
                <c:pt idx="14">
                  <c:v>Too much responsibility due to second job worries</c:v>
                </c:pt>
                <c:pt idx="15">
                  <c:v>Discrimination &amp; Harrassment</c:v>
                </c:pt>
              </c:strCache>
            </c:strRef>
          </c:cat>
          <c:val>
            <c:numRef>
              <c:f>Sheet3!$E$2:$E$17</c:f>
              <c:numCache>
                <c:formatCode>0.00</c:formatCode>
                <c:ptCount val="16"/>
                <c:pt idx="0">
                  <c:v>2.0051400000000004</c:v>
                </c:pt>
                <c:pt idx="1">
                  <c:v>2.5194000000000001</c:v>
                </c:pt>
                <c:pt idx="2">
                  <c:v>2.5539000000000001</c:v>
                </c:pt>
                <c:pt idx="3">
                  <c:v>2.4466000000000001</c:v>
                </c:pt>
                <c:pt idx="4">
                  <c:v>2.1857000000000002</c:v>
                </c:pt>
                <c:pt idx="5">
                  <c:v>2.4121999999999999</c:v>
                </c:pt>
                <c:pt idx="6">
                  <c:v>2.0295000000000001</c:v>
                </c:pt>
                <c:pt idx="7">
                  <c:v>1.9733000000000001</c:v>
                </c:pt>
                <c:pt idx="8">
                  <c:v>1.7585</c:v>
                </c:pt>
                <c:pt idx="9">
                  <c:v>1.9171</c:v>
                </c:pt>
                <c:pt idx="10">
                  <c:v>1.8811</c:v>
                </c:pt>
                <c:pt idx="11">
                  <c:v>1.7935000000000001</c:v>
                </c:pt>
                <c:pt idx="12">
                  <c:v>1.6990000000000001</c:v>
                </c:pt>
                <c:pt idx="13">
                  <c:v>1.4462999999999999</c:v>
                </c:pt>
                <c:pt idx="14">
                  <c:v>1.9610000000000001</c:v>
                </c:pt>
                <c:pt idx="15">
                  <c:v>1.5</c:v>
                </c:pt>
              </c:numCache>
            </c:numRef>
          </c:val>
          <c:extLst>
            <c:ext xmlns:c16="http://schemas.microsoft.com/office/drawing/2014/chart" uri="{C3380CC4-5D6E-409C-BE32-E72D297353CC}">
              <c16:uniqueId val="{00000001-B725-174C-A023-0DEAE81319D8}"/>
            </c:ext>
          </c:extLst>
        </c:ser>
        <c:ser>
          <c:idx val="2"/>
          <c:order val="2"/>
          <c:tx>
            <c:strRef>
              <c:f>Sheet3!$F$1</c:f>
              <c:strCache>
                <c:ptCount val="1"/>
                <c:pt idx="0">
                  <c:v>Combination (full time and part time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Sheet3!$C$2:$C$17</c:f>
              <c:strCache>
                <c:ptCount val="16"/>
                <c:pt idx="0">
                  <c:v>Overall Stress</c:v>
                </c:pt>
                <c:pt idx="1">
                  <c:v>Disruption of sleep at work. </c:v>
                </c:pt>
                <c:pt idx="2">
                  <c:v>Disruption of sleep at home.</c:v>
                </c:pt>
                <c:pt idx="3">
                  <c:v>Job skill concerns </c:v>
                </c:pt>
                <c:pt idx="4">
                  <c:v>Conflicts with Coworkers</c:v>
                </c:pt>
                <c:pt idx="5">
                  <c:v>Staffing Issues</c:v>
                </c:pt>
                <c:pt idx="6">
                  <c:v>Critical Incidents</c:v>
                </c:pt>
                <c:pt idx="7">
                  <c:v>Inadequate Equipment</c:v>
                </c:pt>
                <c:pt idx="8">
                  <c:v>Family and childcare problems</c:v>
                </c:pt>
                <c:pt idx="9">
                  <c:v>Financial Strain</c:v>
                </c:pt>
                <c:pt idx="10">
                  <c:v>Conflicts with Management</c:v>
                </c:pt>
                <c:pt idx="11">
                  <c:v>Infectious Disease Concerns</c:v>
                </c:pt>
                <c:pt idx="12">
                  <c:v>Personal Safety Apprehensions</c:v>
                </c:pt>
                <c:pt idx="13">
                  <c:v>Lack of sufficient time off due to overtime policies</c:v>
                </c:pt>
                <c:pt idx="14">
                  <c:v>Too much responsibility due to second job worries</c:v>
                </c:pt>
                <c:pt idx="15">
                  <c:v>Discrimination &amp; Harrassment</c:v>
                </c:pt>
              </c:strCache>
            </c:strRef>
          </c:cat>
          <c:val>
            <c:numRef>
              <c:f>Sheet3!$F$2:$F$17</c:f>
              <c:numCache>
                <c:formatCode>0.00</c:formatCode>
                <c:ptCount val="16"/>
                <c:pt idx="0">
                  <c:v>2.1184800000000004</c:v>
                </c:pt>
                <c:pt idx="1">
                  <c:v>3.0291000000000001</c:v>
                </c:pt>
                <c:pt idx="2">
                  <c:v>2.6802000000000001</c:v>
                </c:pt>
                <c:pt idx="3">
                  <c:v>2.5087000000000002</c:v>
                </c:pt>
                <c:pt idx="4">
                  <c:v>2.2378999999999998</c:v>
                </c:pt>
                <c:pt idx="5">
                  <c:v>2.5640000000000001</c:v>
                </c:pt>
                <c:pt idx="6">
                  <c:v>2.0886999999999998</c:v>
                </c:pt>
                <c:pt idx="7">
                  <c:v>1.9505999999999999</c:v>
                </c:pt>
                <c:pt idx="8">
                  <c:v>1.8836999999999999</c:v>
                </c:pt>
                <c:pt idx="9">
                  <c:v>2.0988000000000002</c:v>
                </c:pt>
                <c:pt idx="10">
                  <c:v>1.8516999999999999</c:v>
                </c:pt>
                <c:pt idx="11">
                  <c:v>1.9012</c:v>
                </c:pt>
                <c:pt idx="12">
                  <c:v>1.782</c:v>
                </c:pt>
                <c:pt idx="13">
                  <c:v>1.7878000000000001</c:v>
                </c:pt>
                <c:pt idx="14">
                  <c:v>1.9157</c:v>
                </c:pt>
                <c:pt idx="15">
                  <c:v>1.4971000000000001</c:v>
                </c:pt>
              </c:numCache>
            </c:numRef>
          </c:val>
          <c:extLst>
            <c:ext xmlns:c16="http://schemas.microsoft.com/office/drawing/2014/chart" uri="{C3380CC4-5D6E-409C-BE32-E72D297353CC}">
              <c16:uniqueId val="{00000002-B725-174C-A023-0DEAE81319D8}"/>
            </c:ext>
          </c:extLst>
        </c:ser>
        <c:dLbls>
          <c:showLegendKey val="0"/>
          <c:showVal val="0"/>
          <c:showCatName val="0"/>
          <c:showSerName val="0"/>
          <c:showPercent val="0"/>
          <c:showBubbleSize val="0"/>
        </c:dLbls>
        <c:gapWidth val="96"/>
        <c:overlap val="-11"/>
        <c:axId val="1905018416"/>
        <c:axId val="572910399"/>
      </c:barChart>
      <c:catAx>
        <c:axId val="190501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572910399"/>
        <c:crosses val="autoZero"/>
        <c:auto val="1"/>
        <c:lblAlgn val="ctr"/>
        <c:lblOffset val="100"/>
        <c:noMultiLvlLbl val="0"/>
      </c:catAx>
      <c:valAx>
        <c:axId val="572910399"/>
        <c:scaling>
          <c:orientation val="minMax"/>
          <c:max val="5"/>
          <c:min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190501841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chemeClr val="tx1"/>
                </a:solidFill>
                <a:latin typeface="Garamond" panose="02020404030301010803" pitchFamily="18" charset="0"/>
              </a:rPr>
              <a:t>Percentage of Respondents With Suicidal Thoughts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0EA-7744-8D7B-48553015E72B}"/>
              </c:ext>
            </c:extLst>
          </c:dPt>
          <c:dPt>
            <c:idx val="1"/>
            <c:invertIfNegative val="0"/>
            <c:bubble3D val="0"/>
            <c:spPr>
              <a:solidFill>
                <a:srgbClr val="C00000"/>
              </a:solidFill>
              <a:ln>
                <a:noFill/>
              </a:ln>
              <a:effectLst/>
            </c:spPr>
            <c:extLst>
              <c:ext xmlns:c16="http://schemas.microsoft.com/office/drawing/2014/chart" uri="{C3380CC4-5D6E-409C-BE32-E72D297353CC}">
                <c16:uniqueId val="{00000003-00EA-7744-8D7B-48553015E72B}"/>
              </c:ext>
            </c:extLst>
          </c:dPt>
          <c:dPt>
            <c:idx val="2"/>
            <c:invertIfNegative val="0"/>
            <c:bubble3D val="0"/>
            <c:spPr>
              <a:solidFill>
                <a:srgbClr val="002060"/>
              </a:solidFill>
              <a:ln>
                <a:noFill/>
              </a:ln>
              <a:effectLst/>
            </c:spPr>
            <c:extLst>
              <c:ext xmlns:c16="http://schemas.microsoft.com/office/drawing/2014/chart" uri="{C3380CC4-5D6E-409C-BE32-E72D297353CC}">
                <c16:uniqueId val="{00000005-00EA-7744-8D7B-48553015E72B}"/>
              </c:ext>
            </c:extLst>
          </c:dPt>
          <c:dPt>
            <c:idx val="3"/>
            <c:invertIfNegative val="0"/>
            <c:bubble3D val="0"/>
            <c:spPr>
              <a:solidFill>
                <a:srgbClr val="002060"/>
              </a:solidFill>
              <a:ln>
                <a:noFill/>
              </a:ln>
              <a:effectLst/>
            </c:spPr>
            <c:extLst>
              <c:ext xmlns:c16="http://schemas.microsoft.com/office/drawing/2014/chart" uri="{C3380CC4-5D6E-409C-BE32-E72D297353CC}">
                <c16:uniqueId val="{00000006-00EA-7744-8D7B-48553015E72B}"/>
              </c:ext>
            </c:extLst>
          </c:dPt>
          <c:dPt>
            <c:idx val="4"/>
            <c:invertIfNegative val="0"/>
            <c:bubble3D val="0"/>
            <c:spPr>
              <a:solidFill>
                <a:srgbClr val="002060"/>
              </a:solidFill>
              <a:ln>
                <a:noFill/>
              </a:ln>
              <a:effectLst/>
            </c:spPr>
            <c:extLst>
              <c:ext xmlns:c16="http://schemas.microsoft.com/office/drawing/2014/chart" uri="{C3380CC4-5D6E-409C-BE32-E72D297353CC}">
                <c16:uniqueId val="{00000007-00EA-7744-8D7B-48553015E72B}"/>
              </c:ext>
            </c:extLst>
          </c:dPt>
          <c:dPt>
            <c:idx val="5"/>
            <c:invertIfNegative val="0"/>
            <c:bubble3D val="0"/>
            <c:spPr>
              <a:solidFill>
                <a:srgbClr val="002060"/>
              </a:solidFill>
              <a:ln>
                <a:noFill/>
              </a:ln>
              <a:effectLst/>
            </c:spPr>
            <c:extLst>
              <c:ext xmlns:c16="http://schemas.microsoft.com/office/drawing/2014/chart" uri="{C3380CC4-5D6E-409C-BE32-E72D297353CC}">
                <c16:uniqueId val="{00000008-00EA-7744-8D7B-48553015E72B}"/>
              </c:ext>
            </c:extLst>
          </c:dPt>
          <c:dPt>
            <c:idx val="6"/>
            <c:invertIfNegative val="0"/>
            <c:bubble3D val="0"/>
            <c:spPr>
              <a:solidFill>
                <a:srgbClr val="002060"/>
              </a:solidFill>
              <a:ln>
                <a:noFill/>
              </a:ln>
              <a:effectLst/>
            </c:spPr>
            <c:extLst>
              <c:ext xmlns:c16="http://schemas.microsoft.com/office/drawing/2014/chart" uri="{C3380CC4-5D6E-409C-BE32-E72D297353CC}">
                <c16:uniqueId val="{00000009-00EA-7744-8D7B-48553015E72B}"/>
              </c:ext>
            </c:extLst>
          </c:dPt>
          <c:dPt>
            <c:idx val="7"/>
            <c:invertIfNegative val="0"/>
            <c:bubble3D val="0"/>
            <c:spPr>
              <a:solidFill>
                <a:srgbClr val="002060"/>
              </a:solidFill>
              <a:ln>
                <a:noFill/>
              </a:ln>
              <a:effectLst/>
            </c:spPr>
            <c:extLst>
              <c:ext xmlns:c16="http://schemas.microsoft.com/office/drawing/2014/chart" uri="{C3380CC4-5D6E-409C-BE32-E72D297353CC}">
                <c16:uniqueId val="{0000000A-00EA-7744-8D7B-48553015E7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Sheet2!$C$2:$J$2</c:f>
              <c:strCache>
                <c:ptCount val="8"/>
                <c:pt idx="0">
                  <c:v>US Firefighters (2023)</c:v>
                </c:pt>
                <c:pt idx="1">
                  <c:v>US Firefighters (2024-2025)</c:v>
                </c:pt>
                <c:pt idx="2">
                  <c:v>Department 1 (large)</c:v>
                </c:pt>
                <c:pt idx="3">
                  <c:v>Department 2(large)</c:v>
                </c:pt>
                <c:pt idx="4">
                  <c:v>Department 3 (large)</c:v>
                </c:pt>
                <c:pt idx="5">
                  <c:v>Department 4 (medium)</c:v>
                </c:pt>
                <c:pt idx="6">
                  <c:v>Department 5 (medium)</c:v>
                </c:pt>
                <c:pt idx="7">
                  <c:v>Department 6 (small)</c:v>
                </c:pt>
              </c:strCache>
            </c:strRef>
          </c:cat>
          <c:val>
            <c:numRef>
              <c:f>Sheet2!$C$3:$J$3</c:f>
              <c:numCache>
                <c:formatCode>0%</c:formatCode>
                <c:ptCount val="8"/>
                <c:pt idx="0">
                  <c:v>0.11</c:v>
                </c:pt>
                <c:pt idx="1">
                  <c:v>0.19</c:v>
                </c:pt>
                <c:pt idx="2">
                  <c:v>0.17</c:v>
                </c:pt>
                <c:pt idx="3">
                  <c:v>0.11</c:v>
                </c:pt>
                <c:pt idx="4">
                  <c:v>0.11</c:v>
                </c:pt>
                <c:pt idx="5">
                  <c:v>0.12</c:v>
                </c:pt>
                <c:pt idx="6">
                  <c:v>0.05</c:v>
                </c:pt>
                <c:pt idx="7">
                  <c:v>0.08</c:v>
                </c:pt>
              </c:numCache>
            </c:numRef>
          </c:val>
          <c:extLst>
            <c:ext xmlns:c16="http://schemas.microsoft.com/office/drawing/2014/chart" uri="{C3380CC4-5D6E-409C-BE32-E72D297353CC}">
              <c16:uniqueId val="{00000004-00EA-7744-8D7B-48553015E72B}"/>
            </c:ext>
          </c:extLst>
        </c:ser>
        <c:dLbls>
          <c:showLegendKey val="0"/>
          <c:showVal val="0"/>
          <c:showCatName val="0"/>
          <c:showSerName val="0"/>
          <c:showPercent val="0"/>
          <c:showBubbleSize val="0"/>
        </c:dLbls>
        <c:gapWidth val="59"/>
        <c:axId val="1181864127"/>
        <c:axId val="1181963311"/>
      </c:barChart>
      <c:catAx>
        <c:axId val="1181864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1181963311"/>
        <c:crosses val="autoZero"/>
        <c:auto val="1"/>
        <c:lblAlgn val="ctr"/>
        <c:lblOffset val="100"/>
        <c:noMultiLvlLbl val="0"/>
      </c:catAx>
      <c:valAx>
        <c:axId val="118196331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1181864127"/>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solidFill>
                <a:latin typeface="Garamond" panose="02020404030301010803" pitchFamily="18" charset="0"/>
              </a:rPr>
              <a:t>Self Reported Burnout and PTSD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Sheet2!$B$32</c:f>
              <c:strCache>
                <c:ptCount val="1"/>
                <c:pt idx="0">
                  <c:v>PTSD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Sheet2!$C$31:$J$31</c:f>
              <c:strCache>
                <c:ptCount val="8"/>
                <c:pt idx="0">
                  <c:v>National Sample (2023)</c:v>
                </c:pt>
                <c:pt idx="1">
                  <c:v>National Sample (2024-2025)</c:v>
                </c:pt>
                <c:pt idx="2">
                  <c:v>Department 1 (large)</c:v>
                </c:pt>
                <c:pt idx="3">
                  <c:v>Department 2(large)</c:v>
                </c:pt>
                <c:pt idx="4">
                  <c:v>Department 3 (large)</c:v>
                </c:pt>
                <c:pt idx="5">
                  <c:v>Department 4 (medium)</c:v>
                </c:pt>
                <c:pt idx="6">
                  <c:v>Department 5 (medium)</c:v>
                </c:pt>
                <c:pt idx="7">
                  <c:v>Department 6 (small)</c:v>
                </c:pt>
              </c:strCache>
            </c:strRef>
          </c:cat>
          <c:val>
            <c:numRef>
              <c:f>Sheet2!$C$32:$J$32</c:f>
              <c:numCache>
                <c:formatCode>0.00</c:formatCode>
                <c:ptCount val="8"/>
                <c:pt idx="0">
                  <c:v>1.87</c:v>
                </c:pt>
                <c:pt idx="1">
                  <c:v>2.25</c:v>
                </c:pt>
                <c:pt idx="2">
                  <c:v>1.87</c:v>
                </c:pt>
                <c:pt idx="3">
                  <c:v>1.95</c:v>
                </c:pt>
                <c:pt idx="4">
                  <c:v>1.88</c:v>
                </c:pt>
                <c:pt idx="5">
                  <c:v>1.99</c:v>
                </c:pt>
                <c:pt idx="6">
                  <c:v>1.92</c:v>
                </c:pt>
                <c:pt idx="7">
                  <c:v>1.92</c:v>
                </c:pt>
              </c:numCache>
            </c:numRef>
          </c:val>
          <c:smooth val="0"/>
          <c:extLst>
            <c:ext xmlns:c16="http://schemas.microsoft.com/office/drawing/2014/chart" uri="{C3380CC4-5D6E-409C-BE32-E72D297353CC}">
              <c16:uniqueId val="{00000000-6AF0-0548-912E-76630F915B56}"/>
            </c:ext>
          </c:extLst>
        </c:ser>
        <c:ser>
          <c:idx val="1"/>
          <c:order val="1"/>
          <c:tx>
            <c:strRef>
              <c:f>Sheet2!$B$33</c:f>
              <c:strCache>
                <c:ptCount val="1"/>
                <c:pt idx="0">
                  <c:v>BURNOUT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Sheet2!$C$31:$J$31</c:f>
              <c:strCache>
                <c:ptCount val="8"/>
                <c:pt idx="0">
                  <c:v>National Sample (2023)</c:v>
                </c:pt>
                <c:pt idx="1">
                  <c:v>National Sample (2024-2025)</c:v>
                </c:pt>
                <c:pt idx="2">
                  <c:v>Department 1 (large)</c:v>
                </c:pt>
                <c:pt idx="3">
                  <c:v>Department 2(large)</c:v>
                </c:pt>
                <c:pt idx="4">
                  <c:v>Department 3 (large)</c:v>
                </c:pt>
                <c:pt idx="5">
                  <c:v>Department 4 (medium)</c:v>
                </c:pt>
                <c:pt idx="6">
                  <c:v>Department 5 (medium)</c:v>
                </c:pt>
                <c:pt idx="7">
                  <c:v>Department 6 (small)</c:v>
                </c:pt>
              </c:strCache>
            </c:strRef>
          </c:cat>
          <c:val>
            <c:numRef>
              <c:f>Sheet2!$C$33:$J$33</c:f>
              <c:numCache>
                <c:formatCode>0.00</c:formatCode>
                <c:ptCount val="8"/>
                <c:pt idx="0">
                  <c:v>2.88</c:v>
                </c:pt>
                <c:pt idx="1">
                  <c:v>3.07</c:v>
                </c:pt>
                <c:pt idx="2">
                  <c:v>2.88</c:v>
                </c:pt>
                <c:pt idx="3">
                  <c:v>3.07</c:v>
                </c:pt>
                <c:pt idx="4">
                  <c:v>2.87</c:v>
                </c:pt>
                <c:pt idx="5">
                  <c:v>2.85</c:v>
                </c:pt>
                <c:pt idx="6">
                  <c:v>2.74</c:v>
                </c:pt>
                <c:pt idx="7">
                  <c:v>2.5299999999999998</c:v>
                </c:pt>
              </c:numCache>
            </c:numRef>
          </c:val>
          <c:smooth val="0"/>
          <c:extLst>
            <c:ext xmlns:c16="http://schemas.microsoft.com/office/drawing/2014/chart" uri="{C3380CC4-5D6E-409C-BE32-E72D297353CC}">
              <c16:uniqueId val="{00000001-6AF0-0548-912E-76630F915B56}"/>
            </c:ext>
          </c:extLst>
        </c:ser>
        <c:dLbls>
          <c:showLegendKey val="0"/>
          <c:showVal val="0"/>
          <c:showCatName val="0"/>
          <c:showSerName val="0"/>
          <c:showPercent val="0"/>
          <c:showBubbleSize val="0"/>
        </c:dLbls>
        <c:marker val="1"/>
        <c:smooth val="0"/>
        <c:axId val="1834179872"/>
        <c:axId val="1685583279"/>
      </c:lineChart>
      <c:catAx>
        <c:axId val="183417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1685583279"/>
        <c:crosses val="autoZero"/>
        <c:auto val="1"/>
        <c:lblAlgn val="ctr"/>
        <c:lblOffset val="100"/>
        <c:noMultiLvlLbl val="0"/>
      </c:catAx>
      <c:valAx>
        <c:axId val="1685583279"/>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34179872"/>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solidFill>
                <a:latin typeface="Garamond" panose="02020404030301010803" pitchFamily="18" charset="0"/>
              </a:rPr>
              <a:t>PTSD and Burnout by Station (National Sample 2024-2025)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Sheet2!$B$44</c:f>
              <c:strCache>
                <c:ptCount val="1"/>
                <c:pt idx="0">
                  <c:v>Burnout</c:v>
                </c:pt>
              </c:strCache>
            </c:strRef>
          </c:tx>
          <c:spPr>
            <a:ln w="28575" cap="rnd">
              <a:solidFill>
                <a:srgbClr val="E97131"/>
              </a:solidFill>
              <a:round/>
            </a:ln>
            <a:effectLst/>
          </c:spPr>
          <c:marker>
            <c:symbol val="circle"/>
            <c:size val="5"/>
            <c:spPr>
              <a:solidFill>
                <a:srgbClr val="E97131"/>
              </a:solidFill>
              <a:ln w="9525">
                <a:solidFill>
                  <a:srgbClr val="E9713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Sheet2!$C$43:$D$43</c:f>
              <c:strCache>
                <c:ptCount val="2"/>
                <c:pt idx="0">
                  <c:v>Specialty Station (No)</c:v>
                </c:pt>
                <c:pt idx="1">
                  <c:v>Specialty Station (Yes)</c:v>
                </c:pt>
              </c:strCache>
            </c:strRef>
          </c:cat>
          <c:val>
            <c:numRef>
              <c:f>Sheet2!$C$44:$D$44</c:f>
              <c:numCache>
                <c:formatCode>General</c:formatCode>
                <c:ptCount val="2"/>
                <c:pt idx="0">
                  <c:v>40.33</c:v>
                </c:pt>
                <c:pt idx="1">
                  <c:v>44.42</c:v>
                </c:pt>
              </c:numCache>
            </c:numRef>
          </c:val>
          <c:smooth val="0"/>
          <c:extLst>
            <c:ext xmlns:c16="http://schemas.microsoft.com/office/drawing/2014/chart" uri="{C3380CC4-5D6E-409C-BE32-E72D297353CC}">
              <c16:uniqueId val="{00000000-4490-F94A-91FF-EE360F52330E}"/>
            </c:ext>
          </c:extLst>
        </c:ser>
        <c:ser>
          <c:idx val="1"/>
          <c:order val="1"/>
          <c:tx>
            <c:strRef>
              <c:f>Sheet2!$B$45</c:f>
              <c:strCache>
                <c:ptCount val="1"/>
                <c:pt idx="0">
                  <c:v>PTSD</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Sheet2!$C$43:$D$43</c:f>
              <c:strCache>
                <c:ptCount val="2"/>
                <c:pt idx="0">
                  <c:v>Specialty Station (No)</c:v>
                </c:pt>
                <c:pt idx="1">
                  <c:v>Specialty Station (Yes)</c:v>
                </c:pt>
              </c:strCache>
            </c:strRef>
          </c:cat>
          <c:val>
            <c:numRef>
              <c:f>Sheet2!$C$45:$D$45</c:f>
              <c:numCache>
                <c:formatCode>General</c:formatCode>
                <c:ptCount val="2"/>
                <c:pt idx="0">
                  <c:v>13.59</c:v>
                </c:pt>
                <c:pt idx="1">
                  <c:v>19.13</c:v>
                </c:pt>
              </c:numCache>
            </c:numRef>
          </c:val>
          <c:smooth val="0"/>
          <c:extLst>
            <c:ext xmlns:c16="http://schemas.microsoft.com/office/drawing/2014/chart" uri="{C3380CC4-5D6E-409C-BE32-E72D297353CC}">
              <c16:uniqueId val="{00000001-4490-F94A-91FF-EE360F52330E}"/>
            </c:ext>
          </c:extLst>
        </c:ser>
        <c:dLbls>
          <c:showLegendKey val="0"/>
          <c:showVal val="0"/>
          <c:showCatName val="0"/>
          <c:showSerName val="0"/>
          <c:showPercent val="0"/>
          <c:showBubbleSize val="0"/>
        </c:dLbls>
        <c:marker val="1"/>
        <c:smooth val="0"/>
        <c:axId val="1834179872"/>
        <c:axId val="1685583279"/>
      </c:lineChart>
      <c:catAx>
        <c:axId val="183417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Garamond" panose="02020404030301010803" pitchFamily="18" charset="0"/>
                <a:ea typeface="+mn-ea"/>
                <a:cs typeface="+mn-cs"/>
              </a:defRPr>
            </a:pPr>
            <a:endParaRPr lang="en-US"/>
          </a:p>
        </c:txPr>
        <c:crossAx val="1685583279"/>
        <c:crosses val="autoZero"/>
        <c:auto val="1"/>
        <c:lblAlgn val="ctr"/>
        <c:lblOffset val="100"/>
        <c:noMultiLvlLbl val="0"/>
      </c:catAx>
      <c:valAx>
        <c:axId val="1685583279"/>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834179872"/>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r>
              <a:rPr lang="en-US" dirty="0"/>
              <a:t>Mental</a:t>
            </a:r>
            <a:r>
              <a:rPr lang="en-US" baseline="0" dirty="0"/>
              <a:t> Health Outcomes by Org Type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Sheet2!$W$12</c:f>
              <c:strCache>
                <c:ptCount val="1"/>
                <c:pt idx="0">
                  <c:v>Career</c:v>
                </c:pt>
              </c:strCache>
            </c:strRef>
          </c:tx>
          <c:spPr>
            <a:ln w="28575" cap="rnd">
              <a:solidFill>
                <a:srgbClr val="C00000"/>
              </a:solidFill>
              <a:round/>
            </a:ln>
            <a:effectLst/>
          </c:spPr>
          <c:marker>
            <c:symbol val="circle"/>
            <c:size val="5"/>
            <c:spPr>
              <a:solidFill>
                <a:srgbClr val="C00000"/>
              </a:solidFill>
              <a:ln w="15875">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Sheet2!$X$11:$Z$11</c:f>
              <c:strCache>
                <c:ptCount val="3"/>
                <c:pt idx="0">
                  <c:v>Suicidal thoughts</c:v>
                </c:pt>
                <c:pt idx="1">
                  <c:v>PTSD</c:v>
                </c:pt>
                <c:pt idx="2">
                  <c:v>Burnout</c:v>
                </c:pt>
              </c:strCache>
            </c:strRef>
          </c:cat>
          <c:val>
            <c:numRef>
              <c:f>Sheet2!$X$12:$Z$12</c:f>
              <c:numCache>
                <c:formatCode>0%</c:formatCode>
                <c:ptCount val="3"/>
                <c:pt idx="0">
                  <c:v>0.21779999999999999</c:v>
                </c:pt>
                <c:pt idx="1">
                  <c:v>0.19980000000000001</c:v>
                </c:pt>
                <c:pt idx="2">
                  <c:v>0.45860000000000001</c:v>
                </c:pt>
              </c:numCache>
            </c:numRef>
          </c:val>
          <c:smooth val="0"/>
          <c:extLst>
            <c:ext xmlns:c16="http://schemas.microsoft.com/office/drawing/2014/chart" uri="{C3380CC4-5D6E-409C-BE32-E72D297353CC}">
              <c16:uniqueId val="{00000001-F9CC-CC47-A422-93060DE1D102}"/>
            </c:ext>
          </c:extLst>
        </c:ser>
        <c:ser>
          <c:idx val="1"/>
          <c:order val="1"/>
          <c:tx>
            <c:strRef>
              <c:f>Sheet2!$W$13</c:f>
              <c:strCache>
                <c:ptCount val="1"/>
                <c:pt idx="0">
                  <c:v>Volunteer</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Sheet2!$X$11:$Z$11</c:f>
              <c:strCache>
                <c:ptCount val="3"/>
                <c:pt idx="0">
                  <c:v>Suicidal thoughts</c:v>
                </c:pt>
                <c:pt idx="1">
                  <c:v>PTSD</c:v>
                </c:pt>
                <c:pt idx="2">
                  <c:v>Burnout</c:v>
                </c:pt>
              </c:strCache>
            </c:strRef>
          </c:cat>
          <c:val>
            <c:numRef>
              <c:f>Sheet2!$X$13:$Z$13</c:f>
              <c:numCache>
                <c:formatCode>0%</c:formatCode>
                <c:ptCount val="3"/>
                <c:pt idx="0">
                  <c:v>0.1623</c:v>
                </c:pt>
                <c:pt idx="1">
                  <c:v>0.1095</c:v>
                </c:pt>
                <c:pt idx="2">
                  <c:v>0.30959999999999999</c:v>
                </c:pt>
              </c:numCache>
            </c:numRef>
          </c:val>
          <c:smooth val="0"/>
          <c:extLst>
            <c:ext xmlns:c16="http://schemas.microsoft.com/office/drawing/2014/chart" uri="{C3380CC4-5D6E-409C-BE32-E72D297353CC}">
              <c16:uniqueId val="{00000002-F9CC-CC47-A422-93060DE1D102}"/>
            </c:ext>
          </c:extLst>
        </c:ser>
        <c:ser>
          <c:idx val="2"/>
          <c:order val="2"/>
          <c:tx>
            <c:strRef>
              <c:f>Sheet2!$W$14</c:f>
              <c:strCache>
                <c:ptCount val="1"/>
                <c:pt idx="0">
                  <c:v>Combination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Sheet2!$X$11:$Z$11</c:f>
              <c:strCache>
                <c:ptCount val="3"/>
                <c:pt idx="0">
                  <c:v>Suicidal thoughts</c:v>
                </c:pt>
                <c:pt idx="1">
                  <c:v>PTSD</c:v>
                </c:pt>
                <c:pt idx="2">
                  <c:v>Burnout</c:v>
                </c:pt>
              </c:strCache>
            </c:strRef>
          </c:cat>
          <c:val>
            <c:numRef>
              <c:f>Sheet2!$X$14:$Z$14</c:f>
              <c:numCache>
                <c:formatCode>0%</c:formatCode>
                <c:ptCount val="3"/>
                <c:pt idx="0">
                  <c:v>0.2036</c:v>
                </c:pt>
                <c:pt idx="1">
                  <c:v>0.15709999999999999</c:v>
                </c:pt>
                <c:pt idx="2">
                  <c:v>0.46779999999999999</c:v>
                </c:pt>
              </c:numCache>
            </c:numRef>
          </c:val>
          <c:smooth val="0"/>
          <c:extLst>
            <c:ext xmlns:c16="http://schemas.microsoft.com/office/drawing/2014/chart" uri="{C3380CC4-5D6E-409C-BE32-E72D297353CC}">
              <c16:uniqueId val="{00000003-F9CC-CC47-A422-93060DE1D102}"/>
            </c:ext>
          </c:extLst>
        </c:ser>
        <c:dLbls>
          <c:showLegendKey val="0"/>
          <c:showVal val="0"/>
          <c:showCatName val="0"/>
          <c:showSerName val="0"/>
          <c:showPercent val="0"/>
          <c:showBubbleSize val="0"/>
        </c:dLbls>
        <c:marker val="1"/>
        <c:smooth val="0"/>
        <c:axId val="394598799"/>
        <c:axId val="394289519"/>
      </c:lineChart>
      <c:catAx>
        <c:axId val="39459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394289519"/>
        <c:crosses val="autoZero"/>
        <c:auto val="1"/>
        <c:lblAlgn val="ctr"/>
        <c:lblOffset val="100"/>
        <c:noMultiLvlLbl val="0"/>
      </c:catAx>
      <c:valAx>
        <c:axId val="394289519"/>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598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r>
              <a:rPr lang="en-US" sz="1400" b="0" i="0" u="none" strike="noStrike" kern="1200" spc="0" baseline="0">
                <a:solidFill>
                  <a:sysClr val="windowText" lastClr="000000"/>
                </a:solidFill>
                <a:latin typeface="Garamond" panose="02020404030301010803" pitchFamily="18" charset="0"/>
              </a:rPr>
              <a:t>Mental Health Outcomes by Service Area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Sheet2!$W$16</c:f>
              <c:strCache>
                <c:ptCount val="1"/>
                <c:pt idx="0">
                  <c:v>Urban</c:v>
                </c:pt>
              </c:strCache>
            </c:strRef>
          </c:tx>
          <c:spPr>
            <a:ln w="28575" cap="rnd">
              <a:solidFill>
                <a:srgbClr val="C00000"/>
              </a:solidFill>
              <a:round/>
            </a:ln>
            <a:effectLst/>
          </c:spPr>
          <c:marker>
            <c:symbol val="circle"/>
            <c:size val="5"/>
            <c:spPr>
              <a:solidFill>
                <a:srgbClr val="C00000"/>
              </a:solidFill>
              <a:ln w="15875">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Sheet2!$X$15:$Z$15</c:f>
              <c:strCache>
                <c:ptCount val="3"/>
                <c:pt idx="0">
                  <c:v>Suicidal thoughts</c:v>
                </c:pt>
                <c:pt idx="1">
                  <c:v>PTSD</c:v>
                </c:pt>
                <c:pt idx="2">
                  <c:v>Burnout</c:v>
                </c:pt>
              </c:strCache>
            </c:strRef>
          </c:cat>
          <c:val>
            <c:numRef>
              <c:f>Sheet2!$X$16:$Z$16</c:f>
              <c:numCache>
                <c:formatCode>0%</c:formatCode>
                <c:ptCount val="3"/>
                <c:pt idx="0">
                  <c:v>0.22869999999999999</c:v>
                </c:pt>
                <c:pt idx="1">
                  <c:v>0.22800000000000001</c:v>
                </c:pt>
                <c:pt idx="2">
                  <c:v>0.46360000000000001</c:v>
                </c:pt>
              </c:numCache>
            </c:numRef>
          </c:val>
          <c:smooth val="0"/>
          <c:extLst>
            <c:ext xmlns:c16="http://schemas.microsoft.com/office/drawing/2014/chart" uri="{C3380CC4-5D6E-409C-BE32-E72D297353CC}">
              <c16:uniqueId val="{00000001-E568-244A-A8C4-52C294C880B3}"/>
            </c:ext>
          </c:extLst>
        </c:ser>
        <c:ser>
          <c:idx val="1"/>
          <c:order val="1"/>
          <c:tx>
            <c:strRef>
              <c:f>Sheet2!$W$17</c:f>
              <c:strCache>
                <c:ptCount val="1"/>
                <c:pt idx="0">
                  <c:v>Suburban</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Sheet2!$X$15:$Z$15</c:f>
              <c:strCache>
                <c:ptCount val="3"/>
                <c:pt idx="0">
                  <c:v>Suicidal thoughts</c:v>
                </c:pt>
                <c:pt idx="1">
                  <c:v>PTSD</c:v>
                </c:pt>
                <c:pt idx="2">
                  <c:v>Burnout</c:v>
                </c:pt>
              </c:strCache>
            </c:strRef>
          </c:cat>
          <c:val>
            <c:numRef>
              <c:f>Sheet2!$X$17:$Z$17</c:f>
              <c:numCache>
                <c:formatCode>0%</c:formatCode>
                <c:ptCount val="3"/>
                <c:pt idx="0">
                  <c:v>0.18079999999999999</c:v>
                </c:pt>
                <c:pt idx="1">
                  <c:v>0.14460000000000001</c:v>
                </c:pt>
                <c:pt idx="2">
                  <c:v>0.433</c:v>
                </c:pt>
              </c:numCache>
            </c:numRef>
          </c:val>
          <c:smooth val="0"/>
          <c:extLst>
            <c:ext xmlns:c16="http://schemas.microsoft.com/office/drawing/2014/chart" uri="{C3380CC4-5D6E-409C-BE32-E72D297353CC}">
              <c16:uniqueId val="{00000002-E568-244A-A8C4-52C294C880B3}"/>
            </c:ext>
          </c:extLst>
        </c:ser>
        <c:ser>
          <c:idx val="2"/>
          <c:order val="2"/>
          <c:tx>
            <c:strRef>
              <c:f>Sheet2!$W$18</c:f>
              <c:strCache>
                <c:ptCount val="1"/>
                <c:pt idx="0">
                  <c:v>Rural/Underdeveloped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Sheet2!$X$15:$Z$15</c:f>
              <c:strCache>
                <c:ptCount val="3"/>
                <c:pt idx="0">
                  <c:v>Suicidal thoughts</c:v>
                </c:pt>
                <c:pt idx="1">
                  <c:v>PTSD</c:v>
                </c:pt>
                <c:pt idx="2">
                  <c:v>Burnout</c:v>
                </c:pt>
              </c:strCache>
            </c:strRef>
          </c:cat>
          <c:val>
            <c:numRef>
              <c:f>Sheet2!$X$18:$Z$18</c:f>
              <c:numCache>
                <c:formatCode>0%</c:formatCode>
                <c:ptCount val="3"/>
                <c:pt idx="0">
                  <c:v>0.1875</c:v>
                </c:pt>
                <c:pt idx="1">
                  <c:v>0.1283</c:v>
                </c:pt>
                <c:pt idx="2">
                  <c:v>0.37519999999999998</c:v>
                </c:pt>
              </c:numCache>
            </c:numRef>
          </c:val>
          <c:smooth val="0"/>
          <c:extLst>
            <c:ext xmlns:c16="http://schemas.microsoft.com/office/drawing/2014/chart" uri="{C3380CC4-5D6E-409C-BE32-E72D297353CC}">
              <c16:uniqueId val="{00000003-E568-244A-A8C4-52C294C880B3}"/>
            </c:ext>
          </c:extLst>
        </c:ser>
        <c:dLbls>
          <c:showLegendKey val="0"/>
          <c:showVal val="0"/>
          <c:showCatName val="0"/>
          <c:showSerName val="0"/>
          <c:showPercent val="0"/>
          <c:showBubbleSize val="0"/>
        </c:dLbls>
        <c:marker val="1"/>
        <c:smooth val="0"/>
        <c:axId val="394598799"/>
        <c:axId val="394289519"/>
      </c:lineChart>
      <c:catAx>
        <c:axId val="39459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394289519"/>
        <c:crosses val="autoZero"/>
        <c:auto val="1"/>
        <c:lblAlgn val="ctr"/>
        <c:lblOffset val="100"/>
        <c:noMultiLvlLbl val="0"/>
      </c:catAx>
      <c:valAx>
        <c:axId val="394289519"/>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598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dirty="0">
                <a:solidFill>
                  <a:schemeClr val="tx1"/>
                </a:solidFill>
                <a:latin typeface="Garamond" panose="02020404030301010803" pitchFamily="18" charset="0"/>
              </a:rPr>
              <a:t>Most Impactful Firefighter Stressors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Sheet2!$F$57</c:f>
              <c:strCache>
                <c:ptCount val="1"/>
                <c:pt idx="0">
                  <c:v>Most Impactful Firefighter Stressors </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520C-F147-8ACC-78D9AEB1A979}"/>
              </c:ext>
            </c:extLst>
          </c:dPt>
          <c:dPt>
            <c:idx val="1"/>
            <c:invertIfNegative val="0"/>
            <c:bubble3D val="0"/>
            <c:spPr>
              <a:solidFill>
                <a:srgbClr val="002060"/>
              </a:solidFill>
              <a:ln>
                <a:noFill/>
              </a:ln>
              <a:effectLst/>
            </c:spPr>
            <c:extLst>
              <c:ext xmlns:c16="http://schemas.microsoft.com/office/drawing/2014/chart" uri="{C3380CC4-5D6E-409C-BE32-E72D297353CC}">
                <c16:uniqueId val="{00000003-520C-F147-8ACC-78D9AEB1A97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Sheet2!$E$58:$E$72</c:f>
              <c:strCache>
                <c:ptCount val="15"/>
                <c:pt idx="0">
                  <c:v>Disruption of sleep at work. </c:v>
                </c:pt>
                <c:pt idx="1">
                  <c:v>Disruption of sleep at home.</c:v>
                </c:pt>
                <c:pt idx="2">
                  <c:v>Job skill concerns </c:v>
                </c:pt>
                <c:pt idx="3">
                  <c:v>Staffing Issues</c:v>
                </c:pt>
                <c:pt idx="4">
                  <c:v>Conflicts with Coworkers</c:v>
                </c:pt>
                <c:pt idx="5">
                  <c:v>Critical Incidents</c:v>
                </c:pt>
                <c:pt idx="6">
                  <c:v>Inadequate Equipment</c:v>
                </c:pt>
                <c:pt idx="7">
                  <c:v>Financial Strain</c:v>
                </c:pt>
                <c:pt idx="8">
                  <c:v>Family and childcare problems</c:v>
                </c:pt>
                <c:pt idx="9">
                  <c:v>Conflicts with Management</c:v>
                </c:pt>
                <c:pt idx="10">
                  <c:v>Infectious Disease Concerns</c:v>
                </c:pt>
                <c:pt idx="11">
                  <c:v>Personal Safety Apprehensions</c:v>
                </c:pt>
                <c:pt idx="12">
                  <c:v>Too much responsibility due to second job worries</c:v>
                </c:pt>
                <c:pt idx="13">
                  <c:v>Lack of sufficient time off due to overtime policies</c:v>
                </c:pt>
                <c:pt idx="14">
                  <c:v>Discrimination &amp; Harrassment</c:v>
                </c:pt>
              </c:strCache>
            </c:strRef>
          </c:cat>
          <c:val>
            <c:numRef>
              <c:f>Sheet2!$F$58:$F$72</c:f>
              <c:numCache>
                <c:formatCode>0.00</c:formatCode>
                <c:ptCount val="15"/>
                <c:pt idx="0">
                  <c:v>3.1406000000000001</c:v>
                </c:pt>
                <c:pt idx="1">
                  <c:v>2.7212000000000001</c:v>
                </c:pt>
                <c:pt idx="2">
                  <c:v>2.5339999999999998</c:v>
                </c:pt>
                <c:pt idx="3">
                  <c:v>2.4182999999999999</c:v>
                </c:pt>
                <c:pt idx="4">
                  <c:v>2.3039999999999998</c:v>
                </c:pt>
                <c:pt idx="5">
                  <c:v>2.2286999999999999</c:v>
                </c:pt>
                <c:pt idx="6">
                  <c:v>2.1444999999999999</c:v>
                </c:pt>
                <c:pt idx="7">
                  <c:v>2.1408999999999998</c:v>
                </c:pt>
                <c:pt idx="8">
                  <c:v>2.0670999999999999</c:v>
                </c:pt>
                <c:pt idx="9">
                  <c:v>2.0346000000000002</c:v>
                </c:pt>
                <c:pt idx="10">
                  <c:v>2.0133999999999999</c:v>
                </c:pt>
                <c:pt idx="11">
                  <c:v>1.9509000000000001</c:v>
                </c:pt>
                <c:pt idx="12">
                  <c:v>1.9159999999999999</c:v>
                </c:pt>
                <c:pt idx="13">
                  <c:v>1.8792</c:v>
                </c:pt>
                <c:pt idx="14">
                  <c:v>1.7069000000000001</c:v>
                </c:pt>
              </c:numCache>
            </c:numRef>
          </c:val>
          <c:extLst>
            <c:ext xmlns:c16="http://schemas.microsoft.com/office/drawing/2014/chart" uri="{C3380CC4-5D6E-409C-BE32-E72D297353CC}">
              <c16:uniqueId val="{00000004-520C-F147-8ACC-78D9AEB1A979}"/>
            </c:ext>
          </c:extLst>
        </c:ser>
        <c:dLbls>
          <c:showLegendKey val="0"/>
          <c:showVal val="0"/>
          <c:showCatName val="0"/>
          <c:showSerName val="0"/>
          <c:showPercent val="0"/>
          <c:showBubbleSize val="0"/>
        </c:dLbls>
        <c:gapWidth val="59"/>
        <c:axId val="1181864127"/>
        <c:axId val="1181963311"/>
      </c:barChart>
      <c:catAx>
        <c:axId val="11818641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Garamond" panose="02020404030301010803" pitchFamily="18" charset="0"/>
                <a:ea typeface="+mn-ea"/>
                <a:cs typeface="+mn-cs"/>
              </a:defRPr>
            </a:pPr>
            <a:endParaRPr lang="en-US"/>
          </a:p>
        </c:txPr>
        <c:crossAx val="1181963311"/>
        <c:crosses val="autoZero"/>
        <c:auto val="1"/>
        <c:lblAlgn val="ctr"/>
        <c:lblOffset val="100"/>
        <c:noMultiLvlLbl val="0"/>
      </c:catAx>
      <c:valAx>
        <c:axId val="1181963311"/>
        <c:scaling>
          <c:orientation val="minMax"/>
          <c:max val="5"/>
          <c:min val="1"/>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1181864127"/>
        <c:crosses val="autoZero"/>
        <c:crossBetween val="between"/>
        <c:majorUnit val="1"/>
        <c:minorUnit val="0.05"/>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latin typeface="Garamond" panose="02020404030301010803" pitchFamily="18" charset="0"/>
              </a:rPr>
              <a:t>To cope with stress, firefighters often use negative coping mechanisms, such 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Sheet2!$K$139</c:f>
              <c:strCache>
                <c:ptCount val="1"/>
                <c:pt idx="0">
                  <c:v>Negative Coping Mechanisms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Sheet2!$J$140:$J$144</c:f>
              <c:strCache>
                <c:ptCount val="5"/>
                <c:pt idx="0">
                  <c:v>Self Blame</c:v>
                </c:pt>
                <c:pt idx="1">
                  <c:v>Excessive Venting</c:v>
                </c:pt>
                <c:pt idx="2">
                  <c:v>Social Withdrawa at the Stationl</c:v>
                </c:pt>
                <c:pt idx="3">
                  <c:v>Alcohol and Substance Misuse</c:v>
                </c:pt>
                <c:pt idx="4">
                  <c:v>Detachment</c:v>
                </c:pt>
              </c:strCache>
            </c:strRef>
          </c:cat>
          <c:val>
            <c:numRef>
              <c:f>Sheet2!$K$140:$K$144</c:f>
              <c:numCache>
                <c:formatCode>0.0%</c:formatCode>
                <c:ptCount val="5"/>
                <c:pt idx="0">
                  <c:v>0.49299999999999999</c:v>
                </c:pt>
                <c:pt idx="1">
                  <c:v>0.38629999999999998</c:v>
                </c:pt>
                <c:pt idx="2">
                  <c:v>0.25940000000000002</c:v>
                </c:pt>
                <c:pt idx="3">
                  <c:v>0.19470000000000001</c:v>
                </c:pt>
                <c:pt idx="4">
                  <c:v>0.1502</c:v>
                </c:pt>
              </c:numCache>
            </c:numRef>
          </c:val>
          <c:extLst>
            <c:ext xmlns:c16="http://schemas.microsoft.com/office/drawing/2014/chart" uri="{C3380CC4-5D6E-409C-BE32-E72D297353CC}">
              <c16:uniqueId val="{00000000-AF14-9643-97B1-FA64025FCBB4}"/>
            </c:ext>
          </c:extLst>
        </c:ser>
        <c:dLbls>
          <c:showLegendKey val="0"/>
          <c:showVal val="0"/>
          <c:showCatName val="0"/>
          <c:showSerName val="0"/>
          <c:showPercent val="0"/>
          <c:showBubbleSize val="0"/>
        </c:dLbls>
        <c:gapWidth val="182"/>
        <c:axId val="1861346448"/>
        <c:axId val="1254850352"/>
      </c:barChart>
      <c:catAx>
        <c:axId val="186134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Garamond" panose="02020404030301010803" pitchFamily="18" charset="0"/>
                <a:ea typeface="+mn-ea"/>
                <a:cs typeface="+mn-cs"/>
              </a:defRPr>
            </a:pPr>
            <a:endParaRPr lang="en-US"/>
          </a:p>
        </c:txPr>
        <c:crossAx val="1254850352"/>
        <c:crosses val="autoZero"/>
        <c:auto val="1"/>
        <c:lblAlgn val="ctr"/>
        <c:lblOffset val="100"/>
        <c:noMultiLvlLbl val="0"/>
      </c:catAx>
      <c:valAx>
        <c:axId val="1254850352"/>
        <c:scaling>
          <c:orientation val="minMax"/>
        </c:scaling>
        <c:delete val="1"/>
        <c:axPos val="t"/>
        <c:numFmt formatCode="0.0%" sourceLinked="1"/>
        <c:majorTickMark val="none"/>
        <c:minorTickMark val="none"/>
        <c:tickLblPos val="nextTo"/>
        <c:crossAx val="1861346448"/>
        <c:crosses val="autoZero"/>
        <c:crossBetween val="between"/>
      </c:valAx>
      <c:spPr>
        <a:noFill/>
        <a:ln>
          <a:noFill/>
        </a:ln>
        <a:effectLst/>
      </c:spPr>
    </c:plotArea>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r>
              <a:rPr lang="en-US"/>
              <a:t>Negative Coping:</a:t>
            </a:r>
            <a:r>
              <a:rPr lang="en-US" baseline="0"/>
              <a:t> Non-Specialty Station vs Specialty Station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Sheet2!$K$159</c:f>
              <c:strCache>
                <c:ptCount val="1"/>
                <c:pt idx="0">
                  <c:v>Non-Specialty Station</c:v>
                </c:pt>
              </c:strCache>
            </c:strRef>
          </c:tx>
          <c:spPr>
            <a:ln w="28575" cap="rnd">
              <a:solidFill>
                <a:srgbClr val="C00000"/>
              </a:solidFill>
              <a:round/>
            </a:ln>
            <a:effectLst/>
          </c:spPr>
          <c:marker>
            <c:symbol val="circle"/>
            <c:size val="5"/>
            <c:spPr>
              <a:solidFill>
                <a:srgbClr val="C00000"/>
              </a:solidFill>
              <a:ln w="15875">
                <a:noFill/>
              </a:ln>
              <a:effectLst/>
            </c:spPr>
          </c:marker>
          <c:dLbls>
            <c:dLbl>
              <c:idx val="9"/>
              <c:layout>
                <c:manualLayout>
                  <c:x val="-2.690405985684435E-2"/>
                  <c:y val="-2.8040291716077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F-3241-93A4-BE35CF9F651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Sheet2!$J$160:$J$164</c:f>
              <c:strCache>
                <c:ptCount val="5"/>
                <c:pt idx="0">
                  <c:v>Self Blame</c:v>
                </c:pt>
                <c:pt idx="1">
                  <c:v>Excessive Venting</c:v>
                </c:pt>
                <c:pt idx="2">
                  <c:v>Social Withdrawa at the Stationl</c:v>
                </c:pt>
                <c:pt idx="3">
                  <c:v>Alcohol and Substance Misuse</c:v>
                </c:pt>
                <c:pt idx="4">
                  <c:v>Detachment</c:v>
                </c:pt>
              </c:strCache>
            </c:strRef>
          </c:cat>
          <c:val>
            <c:numRef>
              <c:f>Sheet2!$K$160:$K$164</c:f>
              <c:numCache>
                <c:formatCode>0.0%</c:formatCode>
                <c:ptCount val="5"/>
                <c:pt idx="0">
                  <c:v>0.45050000000000001</c:v>
                </c:pt>
                <c:pt idx="1">
                  <c:v>0.37559999999999999</c:v>
                </c:pt>
                <c:pt idx="2">
                  <c:v>0.21229999999999999</c:v>
                </c:pt>
                <c:pt idx="3">
                  <c:v>0.13239999999999999</c:v>
                </c:pt>
                <c:pt idx="4">
                  <c:v>0.10730000000000001</c:v>
                </c:pt>
              </c:numCache>
            </c:numRef>
          </c:val>
          <c:smooth val="0"/>
          <c:extLst>
            <c:ext xmlns:c16="http://schemas.microsoft.com/office/drawing/2014/chart" uri="{C3380CC4-5D6E-409C-BE32-E72D297353CC}">
              <c16:uniqueId val="{00000001-EDCF-3241-93A4-BE35CF9F651E}"/>
            </c:ext>
          </c:extLst>
        </c:ser>
        <c:ser>
          <c:idx val="1"/>
          <c:order val="1"/>
          <c:tx>
            <c:strRef>
              <c:f>Sheet2!$L$159</c:f>
              <c:strCache>
                <c:ptCount val="1"/>
                <c:pt idx="0">
                  <c:v>Specialty Station</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Sheet2!$J$160:$J$164</c:f>
              <c:strCache>
                <c:ptCount val="5"/>
                <c:pt idx="0">
                  <c:v>Self Blame</c:v>
                </c:pt>
                <c:pt idx="1">
                  <c:v>Excessive Venting</c:v>
                </c:pt>
                <c:pt idx="2">
                  <c:v>Social Withdrawa at the Stationl</c:v>
                </c:pt>
                <c:pt idx="3">
                  <c:v>Alcohol and Substance Misuse</c:v>
                </c:pt>
                <c:pt idx="4">
                  <c:v>Detachment</c:v>
                </c:pt>
              </c:strCache>
            </c:strRef>
          </c:cat>
          <c:val>
            <c:numRef>
              <c:f>Sheet2!$L$160:$L$164</c:f>
              <c:numCache>
                <c:formatCode>0.0%</c:formatCode>
                <c:ptCount val="5"/>
                <c:pt idx="0">
                  <c:v>0.50739999999999996</c:v>
                </c:pt>
                <c:pt idx="1">
                  <c:v>0.38879999999999998</c:v>
                </c:pt>
                <c:pt idx="2">
                  <c:v>0.28770000000000001</c:v>
                </c:pt>
                <c:pt idx="3">
                  <c:v>0.22040000000000001</c:v>
                </c:pt>
                <c:pt idx="4">
                  <c:v>0.16750000000000001</c:v>
                </c:pt>
              </c:numCache>
            </c:numRef>
          </c:val>
          <c:smooth val="0"/>
          <c:extLst>
            <c:ext xmlns:c16="http://schemas.microsoft.com/office/drawing/2014/chart" uri="{C3380CC4-5D6E-409C-BE32-E72D297353CC}">
              <c16:uniqueId val="{00000002-EDCF-3241-93A4-BE35CF9F651E}"/>
            </c:ext>
          </c:extLst>
        </c:ser>
        <c:dLbls>
          <c:showLegendKey val="0"/>
          <c:showVal val="0"/>
          <c:showCatName val="0"/>
          <c:showSerName val="0"/>
          <c:showPercent val="0"/>
          <c:showBubbleSize val="0"/>
        </c:dLbls>
        <c:marker val="1"/>
        <c:smooth val="0"/>
        <c:axId val="394598799"/>
        <c:axId val="394289519"/>
      </c:lineChart>
      <c:catAx>
        <c:axId val="39459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aramond" panose="02020404030301010803" pitchFamily="18" charset="0"/>
                <a:ea typeface="+mn-ea"/>
                <a:cs typeface="+mn-cs"/>
              </a:defRPr>
            </a:pPr>
            <a:endParaRPr lang="en-US"/>
          </a:p>
        </c:txPr>
        <c:crossAx val="394289519"/>
        <c:crosses val="autoZero"/>
        <c:auto val="1"/>
        <c:lblAlgn val="ctr"/>
        <c:lblOffset val="100"/>
        <c:noMultiLvlLbl val="0"/>
      </c:catAx>
      <c:valAx>
        <c:axId val="394289519"/>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aramond" panose="02020404030301010803" pitchFamily="18" charset="0"/>
                <a:ea typeface="+mn-ea"/>
                <a:cs typeface="+mn-cs"/>
              </a:defRPr>
            </a:pPr>
            <a:endParaRPr lang="en-US"/>
          </a:p>
        </c:txPr>
        <c:crossAx val="394598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0.07678</cdr:x>
      <cdr:y>0.1574</cdr:y>
    </cdr:from>
    <cdr:to>
      <cdr:x>0.43156</cdr:x>
      <cdr:y>0.26458</cdr:y>
    </cdr:to>
    <cdr:sp macro="" textlink="">
      <cdr:nvSpPr>
        <cdr:cNvPr id="2" name="TextBox 5">
          <a:extLst xmlns:a="http://schemas.openxmlformats.org/drawingml/2006/main">
            <a:ext uri="{FF2B5EF4-FFF2-40B4-BE49-F238E27FC236}">
              <a16:creationId xmlns:a16="http://schemas.microsoft.com/office/drawing/2014/main" id="{9B995078-A66E-1C82-52EF-FCACD3F8A8BA}"/>
            </a:ext>
          </a:extLst>
        </cdr:cNvPr>
        <cdr:cNvSpPr txBox="1"/>
      </cdr:nvSpPr>
      <cdr:spPr>
        <a:xfrm xmlns:a="http://schemas.openxmlformats.org/drawingml/2006/main">
          <a:off x="605536" y="847448"/>
          <a:ext cx="2798064" cy="57708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sz="1050" dirty="0">
              <a:latin typeface="Garamond" panose="02020404030301010803" pitchFamily="18" charset="0"/>
            </a:rPr>
            <a:t>Negative Emotional Expression Norms increases negative coping behaviors, especially when the firefighter is experiencing higher stress levels.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D711-C106-0C41-A65D-A3ECB8C4F831}" type="slidenum">
              <a:rPr lang="en-US" smtClean="0"/>
              <a:t>1</a:t>
            </a:fld>
            <a:endParaRPr lang="en-US"/>
          </a:p>
        </p:txBody>
      </p:sp>
    </p:spTree>
    <p:extLst>
      <p:ext uri="{BB962C8B-B14F-4D97-AF65-F5344CB8AC3E}">
        <p14:creationId xmlns:p14="http://schemas.microsoft.com/office/powerpoint/2010/main" val="4975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main takeaway from the graph is that using drugs and alcohol as a coping strategy increases suicide ideation, especially when the firefighter is experiencing higher levels of stress.</a:t>
            </a:r>
          </a:p>
          <a:p>
            <a:endParaRPr lang="en-US" dirty="0"/>
          </a:p>
          <a:p>
            <a:r>
              <a:rPr lang="en-US" dirty="0"/>
              <a:t>This means that as stress increases, those who utilize drugs and alcohol as a coping strategy reporting higher levels of suicide ideation.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576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main takeaway from the graph is that using negative coping strategies increases PTSD, especially when the firefighter is experiencing higher levels of stress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47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AD15-34A7-9A7B-0A94-4EB9217BC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D4AA1-0F15-8F9F-CDA0-3A4074C9077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825DF74-1D4F-E9E0-C46E-E564E6A419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3E10A-10D9-2ED6-BAC9-CD707C39E55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14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CEAA-F78F-B2B9-3818-771691116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FA928-0E26-9C00-A3B4-9642A8CE8DB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734CC31-98A6-788D-6644-49E6D5DFD3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42A748-BF60-0DA0-97C6-0ECAD3DE303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12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INTERACTION EFFECTS ALSO SHOW using negative coping strategies increases PTSD, </a:t>
            </a:r>
            <a:r>
              <a:rPr lang="en-US" sz="1200" b="1" kern="1200" dirty="0">
                <a:solidFill>
                  <a:schemeClr val="tx1"/>
                </a:solidFill>
                <a:effectLst/>
                <a:latin typeface="+mn-lt"/>
                <a:ea typeface="+mn-ea"/>
                <a:cs typeface="+mn-cs"/>
              </a:rPr>
              <a:t>especially when the firefighter is experiencing higher levels of stress.</a:t>
            </a:r>
          </a:p>
          <a:p>
            <a:endParaRPr lang="en-US" dirty="0"/>
          </a:p>
        </p:txBody>
      </p:sp>
      <p:sp>
        <p:nvSpPr>
          <p:cNvPr id="4" name="Slide Number Placeholder 3"/>
          <p:cNvSpPr>
            <a:spLocks noGrp="1"/>
          </p:cNvSpPr>
          <p:nvPr>
            <p:ph type="sldNum" sz="quarter" idx="5"/>
          </p:nvPr>
        </p:nvSpPr>
        <p:spPr/>
        <p:txBody>
          <a:bodyPr/>
          <a:lstStyle/>
          <a:p>
            <a:fld id="{E019D711-C106-0C41-A65D-A3ECB8C4F831}" type="slidenum">
              <a:rPr lang="en-US" smtClean="0"/>
              <a:t>14</a:t>
            </a:fld>
            <a:endParaRPr lang="en-US"/>
          </a:p>
        </p:txBody>
      </p:sp>
    </p:spTree>
    <p:extLst>
      <p:ext uri="{BB962C8B-B14F-4D97-AF65-F5344CB8AC3E}">
        <p14:creationId xmlns:p14="http://schemas.microsoft.com/office/powerpoint/2010/main" val="31634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55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F52B-BE14-F300-7DA2-93CC9531C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FC996-2864-A755-5451-C59D7F3597E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E722FCF-1998-9134-E35E-6B6FFE277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B95BA3-FC3A-A83E-698F-A4488C39C6C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69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22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5FAD-B3BE-7E73-285E-1914A1B39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F2944-2D77-2789-F860-56A3FB27C56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3AC0CAC-E450-661E-3747-4B7E2CEE00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64A1DA-B006-5AC4-9E12-07F0F6EFB56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52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14B9-5BCB-F983-C63D-1CAE2E22A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9B0F8-5CF4-A566-CAA9-46690A31765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E810BF1-8ABE-4D60-AD80-88E37F7C3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E38392-0F97-4588-70EB-701BB85B1B3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210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35CAE-136E-EB7D-634E-CD68327DB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D6449-6564-BEBC-136E-A2BCC833A69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4EFFE93-6890-3C27-B901-649D1B9FA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163D3-015F-AFFC-2505-05F8E846ED9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84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C3745-E448-5483-5F92-97349762A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38A1C-37D9-36F2-218C-44120AF67CD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A59179A-229E-674B-B93F-8DC2DDF97685}"/>
              </a:ext>
            </a:extLst>
          </p:cNvPr>
          <p:cNvSpPr>
            <a:spLocks noGrp="1"/>
          </p:cNvSpPr>
          <p:nvPr>
            <p:ph type="body" idx="1"/>
          </p:nvPr>
        </p:nvSpPr>
        <p:spPr/>
        <p:txBody>
          <a:bodyPr/>
          <a:lstStyle/>
          <a:p>
            <a:r>
              <a:rPr lang="en-US" dirty="0"/>
              <a:t>The main takeaway from the graph is that negative emotional expression norms increase negative coping behaviors (alcohol and drug use), especially when the firefighter is experiencing higher levels of critical incident stress. </a:t>
            </a:r>
          </a:p>
        </p:txBody>
      </p:sp>
      <p:sp>
        <p:nvSpPr>
          <p:cNvPr id="4" name="Slide Number Placeholder 3">
            <a:extLst>
              <a:ext uri="{FF2B5EF4-FFF2-40B4-BE49-F238E27FC236}">
                <a16:creationId xmlns:a16="http://schemas.microsoft.com/office/drawing/2014/main" id="{8E29E1BA-B5A6-5701-C395-1BE14225E4E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437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4FCAB-C480-A6F2-0576-D4D45BF7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EE1EE-803D-4379-5DE5-31F0EB293D3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A3CCCEB-7522-6C8E-1337-669957E0501E}"/>
              </a:ext>
            </a:extLst>
          </p:cNvPr>
          <p:cNvSpPr>
            <a:spLocks noGrp="1"/>
          </p:cNvSpPr>
          <p:nvPr>
            <p:ph type="body" idx="1"/>
          </p:nvPr>
        </p:nvSpPr>
        <p:spPr/>
        <p:txBody>
          <a:bodyPr/>
          <a:lstStyle/>
          <a:p>
            <a:r>
              <a:rPr lang="en-US" dirty="0"/>
              <a:t>The main takeaway from the graph is that alcohol and drug use as a coping mechanism increases suicidal ideation, especially when the firefighter is experiencing higher critical incident stress levels. </a:t>
            </a:r>
          </a:p>
        </p:txBody>
      </p:sp>
      <p:sp>
        <p:nvSpPr>
          <p:cNvPr id="4" name="Slide Number Placeholder 3">
            <a:extLst>
              <a:ext uri="{FF2B5EF4-FFF2-40B4-BE49-F238E27FC236}">
                <a16:creationId xmlns:a16="http://schemas.microsoft.com/office/drawing/2014/main" id="{C306D430-4A54-0767-F149-B5574F72B4F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41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b="1">
                <a:solidFill>
                  <a:schemeClr val="tx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3F4352BA-7255-3E4A-96B3-0A2B5AD13352}"/>
              </a:ext>
            </a:extLst>
          </p:cNvPr>
          <p:cNvSpPr txBox="1"/>
          <p:nvPr userDrawn="1"/>
        </p:nvSpPr>
        <p:spPr>
          <a:xfrm rot="16200000">
            <a:off x="-1340245" y="5413857"/>
            <a:ext cx="2941831" cy="246221"/>
          </a:xfrm>
          <a:prstGeom prst="rect">
            <a:avLst/>
          </a:prstGeom>
          <a:noFill/>
        </p:spPr>
        <p:txBody>
          <a:bodyPr wrap="none" rtlCol="0">
            <a:spAutoFit/>
          </a:bodyPr>
          <a:lstStyle/>
          <a:p>
            <a:r>
              <a:rPr lang="en-US" sz="1000" dirty="0">
                <a:solidFill>
                  <a:schemeClr val="bg1"/>
                </a:solidFill>
              </a:rPr>
              <a:t>Copyright 2020, The Just Culture Company, LLC</a:t>
            </a:r>
          </a:p>
        </p:txBody>
      </p:sp>
    </p:spTree>
    <p:extLst>
      <p:ext uri="{BB962C8B-B14F-4D97-AF65-F5344CB8AC3E}">
        <p14:creationId xmlns:p14="http://schemas.microsoft.com/office/powerpoint/2010/main" val="130429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180652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dy Slide">
  <p:cSld name="Body Slide">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350"/>
              <a:buNone/>
              <a:defRPr sz="135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10"/>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E568F"/>
              </a:buClr>
              <a:buSzPts val="1800"/>
              <a:buNone/>
              <a:defRPr>
                <a:latin typeface="Century Gothic" panose="020B0502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416753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7448"/>
          </a:xfrm>
        </p:spPr>
        <p:txBody>
          <a:bodyPr/>
          <a:lstStyle>
            <a:lvl1pPr>
              <a:defRPr>
                <a:solidFill>
                  <a:schemeClr val="tx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Tree>
    <p:extLst>
      <p:ext uri="{BB962C8B-B14F-4D97-AF65-F5344CB8AC3E}">
        <p14:creationId xmlns:p14="http://schemas.microsoft.com/office/powerpoint/2010/main" val="235756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solidFill>
                  <a:schemeClr val="tx1"/>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87252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877265"/>
          </a:xfrm>
        </p:spPr>
        <p:txBody>
          <a:bodyPr/>
          <a:lstStyle>
            <a:lvl1pPr>
              <a:defRPr>
                <a:solidFill>
                  <a:schemeClr val="tx1"/>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83512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7448"/>
          </a:xfrm>
        </p:spPr>
        <p:txBody>
          <a:bodyPr/>
          <a:lstStyle>
            <a:lvl1pPr>
              <a:defRPr>
                <a:solidFill>
                  <a:schemeClr val="tx1"/>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379165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200071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122349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Century Gothic" panose="020B0502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97144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BA8ACE7-7023-2442-B471-6333D6A2ED46}" type="datetimeFigureOut">
              <a:rPr lang="en-US" smtClean="0"/>
              <a:t>9/12/2025</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Tree>
    <p:extLst>
      <p:ext uri="{BB962C8B-B14F-4D97-AF65-F5344CB8AC3E}">
        <p14:creationId xmlns:p14="http://schemas.microsoft.com/office/powerpoint/2010/main" val="13227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11AE147D-69BF-C943-88CF-56BF72BB7DDF}"/>
              </a:ext>
            </a:extLst>
          </p:cNvPr>
          <p:cNvSpPr txBox="1"/>
          <p:nvPr userDrawn="1"/>
        </p:nvSpPr>
        <p:spPr>
          <a:xfrm rot="16200000">
            <a:off x="-1339969" y="5411460"/>
            <a:ext cx="2941831" cy="246221"/>
          </a:xfrm>
          <a:prstGeom prst="rect">
            <a:avLst/>
          </a:prstGeom>
          <a:noFill/>
        </p:spPr>
        <p:txBody>
          <a:bodyPr wrap="none" rtlCol="0">
            <a:spAutoFit/>
          </a:bodyPr>
          <a:lstStyle/>
          <a:p>
            <a:r>
              <a:rPr lang="en-US" sz="1000" dirty="0">
                <a:solidFill>
                  <a:schemeClr val="bg1"/>
                </a:solidFill>
              </a:rPr>
              <a:t>Copyright 2020, The Just Culture Company, LLC</a:t>
            </a:r>
          </a:p>
        </p:txBody>
      </p:sp>
      <p:pic>
        <p:nvPicPr>
          <p:cNvPr id="9" name="Picture 8">
            <a:extLst>
              <a:ext uri="{FF2B5EF4-FFF2-40B4-BE49-F238E27FC236}">
                <a16:creationId xmlns:a16="http://schemas.microsoft.com/office/drawing/2014/main" id="{F8C3FC19-DF76-B2D5-2F0C-BE1950532890}"/>
              </a:ext>
            </a:extLst>
          </p:cNvPr>
          <p:cNvPicPr>
            <a:picLocks noChangeAspect="1"/>
          </p:cNvPicPr>
          <p:nvPr userDrawn="1"/>
        </p:nvPicPr>
        <p:blipFill>
          <a:blip r:embed="rId13"/>
          <a:stretch>
            <a:fillRect/>
          </a:stretch>
        </p:blipFill>
        <p:spPr>
          <a:xfrm>
            <a:off x="6981820" y="6356350"/>
            <a:ext cx="1908123" cy="403641"/>
          </a:xfrm>
          <a:prstGeom prst="rect">
            <a:avLst/>
          </a:prstGeom>
        </p:spPr>
      </p:pic>
    </p:spTree>
    <p:extLst>
      <p:ext uri="{BB962C8B-B14F-4D97-AF65-F5344CB8AC3E}">
        <p14:creationId xmlns:p14="http://schemas.microsoft.com/office/powerpoint/2010/main" val="31441509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4400" b="1" kern="1200" baseline="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3AAA48"/>
        </a:buClr>
        <a:buFont typeface="Arial" panose="020B0604020202020204" pitchFamily="34" charset="0"/>
        <a:buChar char="•"/>
        <a:defRPr sz="2400" b="0" i="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3AAA48"/>
        </a:buClr>
        <a:buFont typeface="Arial" panose="020B0604020202020204" pitchFamily="34" charset="0"/>
        <a:buChar char="•"/>
        <a:defRPr sz="2000" b="0" i="0" kern="1200" baseline="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3AAA48"/>
        </a:buClr>
        <a:buFont typeface="Arial" panose="020B0604020202020204" pitchFamily="34" charset="0"/>
        <a:buChar char="•"/>
        <a:defRPr sz="1800" b="0" i="0" kern="1200" baseline="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rgbClr val="3AAA48"/>
        </a:buClr>
        <a:buFont typeface="Arial" panose="020B0604020202020204" pitchFamily="34" charset="0"/>
        <a:buChar char="•"/>
        <a:defRPr sz="1600" b="0" i="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rgbClr val="3AAA48"/>
        </a:buClr>
        <a:buFont typeface="Arial" panose="020B0604020202020204" pitchFamily="34" charset="0"/>
        <a:buChar char="•"/>
        <a:defRPr sz="1600" b="0" i="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EC80B6-0B82-9C31-B72C-1BC3274F2BFD}"/>
              </a:ext>
            </a:extLst>
          </p:cNvPr>
          <p:cNvSpPr txBox="1">
            <a:spLocks/>
          </p:cNvSpPr>
          <p:nvPr/>
        </p:nvSpPr>
        <p:spPr>
          <a:xfrm>
            <a:off x="628649" y="379364"/>
            <a:ext cx="8137389"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Monitoring the mental health of first responders has become an increasingly important issue </a:t>
            </a:r>
            <a:endParaRPr lang="en-US" sz="2400" dirty="0">
              <a:solidFill>
                <a:schemeClr val="tx1"/>
              </a:solidFill>
            </a:endParaRPr>
          </a:p>
        </p:txBody>
      </p:sp>
      <p:cxnSp>
        <p:nvCxnSpPr>
          <p:cNvPr id="9" name="Straight Connector 8">
            <a:extLst>
              <a:ext uri="{FF2B5EF4-FFF2-40B4-BE49-F238E27FC236}">
                <a16:creationId xmlns:a16="http://schemas.microsoft.com/office/drawing/2014/main" id="{9D6BFBB3-7FE4-2BAF-34A6-EE7C1C17E12C}"/>
              </a:ext>
            </a:extLst>
          </p:cNvPr>
          <p:cNvCxnSpPr>
            <a:cxnSpLocks/>
          </p:cNvCxnSpPr>
          <p:nvPr/>
        </p:nvCxnSpPr>
        <p:spPr>
          <a:xfrm>
            <a:off x="5553456" y="1547656"/>
            <a:ext cx="0" cy="3572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8FD8C2-6CEA-9809-15C8-3049DD526BB9}"/>
              </a:ext>
            </a:extLst>
          </p:cNvPr>
          <p:cNvSpPr txBox="1"/>
          <p:nvPr/>
        </p:nvSpPr>
        <p:spPr>
          <a:xfrm>
            <a:off x="5376674" y="6163257"/>
            <a:ext cx="3699789" cy="307777"/>
          </a:xfrm>
          <a:prstGeom prst="rect">
            <a:avLst/>
          </a:prstGeom>
          <a:solidFill>
            <a:schemeClr val="bg1"/>
          </a:solidFill>
        </p:spPr>
        <p:txBody>
          <a:bodyPr wrap="square" rtlCol="0">
            <a:spAutoFit/>
          </a:bodyPr>
          <a:lstStyle/>
          <a:p>
            <a:endParaRPr lang="en-US" dirty="0"/>
          </a:p>
        </p:txBody>
      </p:sp>
      <p:graphicFrame>
        <p:nvGraphicFramePr>
          <p:cNvPr id="8" name="Chart 7">
            <a:extLst>
              <a:ext uri="{FF2B5EF4-FFF2-40B4-BE49-F238E27FC236}">
                <a16:creationId xmlns:a16="http://schemas.microsoft.com/office/drawing/2014/main" id="{F5E695C7-8C4A-C49D-9961-68CB92432EC2}"/>
              </a:ext>
            </a:extLst>
          </p:cNvPr>
          <p:cNvGraphicFramePr>
            <a:graphicFrameLocks/>
          </p:cNvGraphicFramePr>
          <p:nvPr>
            <p:extLst>
              <p:ext uri="{D42A27DB-BD31-4B8C-83A1-F6EECF244321}">
                <p14:modId xmlns:p14="http://schemas.microsoft.com/office/powerpoint/2010/main" val="1733242146"/>
              </p:ext>
            </p:extLst>
          </p:nvPr>
        </p:nvGraphicFramePr>
        <p:xfrm>
          <a:off x="5727192" y="1547656"/>
          <a:ext cx="3263925" cy="3726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D5253635-485F-8E71-FEC4-D7288D774654}"/>
              </a:ext>
            </a:extLst>
          </p:cNvPr>
          <p:cNvGraphicFramePr>
            <a:graphicFrameLocks/>
          </p:cNvGraphicFramePr>
          <p:nvPr>
            <p:extLst>
              <p:ext uri="{D42A27DB-BD31-4B8C-83A1-F6EECF244321}">
                <p14:modId xmlns:p14="http://schemas.microsoft.com/office/powerpoint/2010/main" val="72006934"/>
              </p:ext>
            </p:extLst>
          </p:nvPr>
        </p:nvGraphicFramePr>
        <p:xfrm>
          <a:off x="152882" y="1583778"/>
          <a:ext cx="5223791" cy="369044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7730A718-749D-8D6C-7802-E55481D4D913}"/>
              </a:ext>
            </a:extLst>
          </p:cNvPr>
          <p:cNvSpPr txBox="1"/>
          <p:nvPr/>
        </p:nvSpPr>
        <p:spPr>
          <a:xfrm rot="20662518">
            <a:off x="509463" y="3575525"/>
            <a:ext cx="1281291" cy="430887"/>
          </a:xfrm>
          <a:prstGeom prst="rect">
            <a:avLst/>
          </a:prstGeom>
          <a:noFill/>
        </p:spPr>
        <p:txBody>
          <a:bodyPr wrap="square" rtlCol="0">
            <a:spAutoFit/>
          </a:bodyPr>
          <a:lstStyle/>
          <a:p>
            <a:pPr algn="ctr"/>
            <a:r>
              <a:rPr lang="en-US" sz="1100" b="1" dirty="0">
                <a:latin typeface="Garamond" panose="02020404030301010803" pitchFamily="18" charset="0"/>
              </a:rPr>
              <a:t>+8% disclosing suicidal thoughts</a:t>
            </a:r>
          </a:p>
        </p:txBody>
      </p:sp>
      <p:sp>
        <p:nvSpPr>
          <p:cNvPr id="18" name="TextBox 17">
            <a:extLst>
              <a:ext uri="{FF2B5EF4-FFF2-40B4-BE49-F238E27FC236}">
                <a16:creationId xmlns:a16="http://schemas.microsoft.com/office/drawing/2014/main" id="{3AC817EE-7A39-CF36-6960-AAC601B51F9D}"/>
              </a:ext>
            </a:extLst>
          </p:cNvPr>
          <p:cNvSpPr txBox="1"/>
          <p:nvPr/>
        </p:nvSpPr>
        <p:spPr>
          <a:xfrm>
            <a:off x="1082866" y="5442066"/>
            <a:ext cx="3363821" cy="523220"/>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Increase in suicidal ideation 2023 to 2024-2025</a:t>
            </a:r>
            <a:endParaRPr lang="en-US"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36E29925-C5DD-4834-6A59-28DE2A0B2AAF}"/>
              </a:ext>
            </a:extLst>
          </p:cNvPr>
          <p:cNvSpPr txBox="1"/>
          <p:nvPr/>
        </p:nvSpPr>
        <p:spPr>
          <a:xfrm>
            <a:off x="6078994" y="5405944"/>
            <a:ext cx="2560320" cy="523220"/>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Suicidal Ideation 11% higher in Specialty Stations</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3323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E114-9B03-4BA8-F2DA-4F5DCF97BCC0}"/>
              </a:ext>
            </a:extLst>
          </p:cNvPr>
          <p:cNvSpPr>
            <a:spLocks noGrp="1"/>
          </p:cNvSpPr>
          <p:nvPr>
            <p:ph type="title"/>
          </p:nvPr>
        </p:nvSpPr>
        <p:spPr>
          <a:xfrm>
            <a:off x="628650" y="149974"/>
            <a:ext cx="7886700" cy="847448"/>
          </a:xfrm>
        </p:spPr>
        <p:txBody>
          <a:bodyPr>
            <a:normAutofit/>
          </a:bodyPr>
          <a:lstStyle/>
          <a:p>
            <a:r>
              <a:rPr lang="en-US" sz="3000" dirty="0"/>
              <a:t>Interaction Effects</a:t>
            </a:r>
          </a:p>
        </p:txBody>
      </p:sp>
      <p:pic>
        <p:nvPicPr>
          <p:cNvPr id="5" name="Picture 4" descr="Chart, line chart&#10;&#10;Description automatically generated">
            <a:extLst>
              <a:ext uri="{FF2B5EF4-FFF2-40B4-BE49-F238E27FC236}">
                <a16:creationId xmlns:a16="http://schemas.microsoft.com/office/drawing/2014/main" id="{2AF51399-2CED-9FAF-E1E2-AFB0E59ABBC3}"/>
              </a:ext>
            </a:extLst>
          </p:cNvPr>
          <p:cNvPicPr>
            <a:picLocks noChangeAspect="1"/>
          </p:cNvPicPr>
          <p:nvPr/>
        </p:nvPicPr>
        <p:blipFill>
          <a:blip r:embed="rId3"/>
          <a:stretch>
            <a:fillRect/>
          </a:stretch>
        </p:blipFill>
        <p:spPr>
          <a:xfrm>
            <a:off x="497541" y="1319308"/>
            <a:ext cx="7772400" cy="4797777"/>
          </a:xfrm>
          <a:prstGeom prst="rect">
            <a:avLst/>
          </a:prstGeom>
        </p:spPr>
      </p:pic>
    </p:spTree>
    <p:extLst>
      <p:ext uri="{BB962C8B-B14F-4D97-AF65-F5344CB8AC3E}">
        <p14:creationId xmlns:p14="http://schemas.microsoft.com/office/powerpoint/2010/main" val="190557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E114-9B03-4BA8-F2DA-4F5DCF97BCC0}"/>
              </a:ext>
            </a:extLst>
          </p:cNvPr>
          <p:cNvSpPr>
            <a:spLocks noGrp="1"/>
          </p:cNvSpPr>
          <p:nvPr>
            <p:ph type="title"/>
          </p:nvPr>
        </p:nvSpPr>
        <p:spPr>
          <a:xfrm>
            <a:off x="628650" y="109632"/>
            <a:ext cx="7886700" cy="847448"/>
          </a:xfrm>
        </p:spPr>
        <p:txBody>
          <a:bodyPr>
            <a:normAutofit/>
          </a:bodyPr>
          <a:lstStyle/>
          <a:p>
            <a:r>
              <a:rPr lang="en-US" sz="3000" dirty="0"/>
              <a:t>The Difference (Interaction Effects)</a:t>
            </a:r>
          </a:p>
        </p:txBody>
      </p:sp>
      <p:pic>
        <p:nvPicPr>
          <p:cNvPr id="7" name="Picture 6" descr="Chart, line chart&#10;&#10;Description automatically generated">
            <a:extLst>
              <a:ext uri="{FF2B5EF4-FFF2-40B4-BE49-F238E27FC236}">
                <a16:creationId xmlns:a16="http://schemas.microsoft.com/office/drawing/2014/main" id="{4422B13B-E7E0-B589-08BC-6B285DD0C498}"/>
              </a:ext>
            </a:extLst>
          </p:cNvPr>
          <p:cNvPicPr>
            <a:picLocks noChangeAspect="1"/>
          </p:cNvPicPr>
          <p:nvPr/>
        </p:nvPicPr>
        <p:blipFill>
          <a:blip r:embed="rId3"/>
          <a:stretch>
            <a:fillRect/>
          </a:stretch>
        </p:blipFill>
        <p:spPr>
          <a:xfrm>
            <a:off x="628648" y="1184393"/>
            <a:ext cx="7886699" cy="4708650"/>
          </a:xfrm>
          <a:prstGeom prst="rect">
            <a:avLst/>
          </a:prstGeom>
          <a:ln>
            <a:solidFill>
              <a:sysClr val="windowText" lastClr="000000"/>
            </a:solidFill>
          </a:ln>
        </p:spPr>
      </p:pic>
    </p:spTree>
    <p:extLst>
      <p:ext uri="{BB962C8B-B14F-4D97-AF65-F5344CB8AC3E}">
        <p14:creationId xmlns:p14="http://schemas.microsoft.com/office/powerpoint/2010/main" val="58140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FF33-8C86-ACCD-3FE1-2BC0AC11C05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2BC15A-9CC3-600B-2647-D3943B5E1F9B}"/>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Firefighter Stressors: Most Impactful by Service Area</a:t>
            </a:r>
          </a:p>
        </p:txBody>
      </p:sp>
      <p:graphicFrame>
        <p:nvGraphicFramePr>
          <p:cNvPr id="2" name="Chart 1">
            <a:extLst>
              <a:ext uri="{FF2B5EF4-FFF2-40B4-BE49-F238E27FC236}">
                <a16:creationId xmlns:a16="http://schemas.microsoft.com/office/drawing/2014/main" id="{5D4A8CAF-676A-B9E6-B23A-23BC1FB97DA3}"/>
              </a:ext>
            </a:extLst>
          </p:cNvPr>
          <p:cNvGraphicFramePr>
            <a:graphicFrameLocks/>
          </p:cNvGraphicFramePr>
          <p:nvPr>
            <p:extLst>
              <p:ext uri="{D42A27DB-BD31-4B8C-83A1-F6EECF244321}">
                <p14:modId xmlns:p14="http://schemas.microsoft.com/office/powerpoint/2010/main" val="3332765560"/>
              </p:ext>
            </p:extLst>
          </p:nvPr>
        </p:nvGraphicFramePr>
        <p:xfrm>
          <a:off x="628650" y="975359"/>
          <a:ext cx="7735062" cy="53644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B7364FE-64BD-AF3B-D8B6-8A661FDA3E16}"/>
              </a:ext>
            </a:extLst>
          </p:cNvPr>
          <p:cNvSpPr txBox="1"/>
          <p:nvPr/>
        </p:nvSpPr>
        <p:spPr>
          <a:xfrm>
            <a:off x="6327648" y="2644170"/>
            <a:ext cx="1828800" cy="1862048"/>
          </a:xfrm>
          <a:prstGeom prst="rect">
            <a:avLst/>
          </a:prstGeom>
          <a:noFill/>
          <a:ln>
            <a:solidFill>
              <a:sysClr val="windowText" lastClr="000000"/>
            </a:solidFill>
          </a:ln>
        </p:spPr>
        <p:txBody>
          <a:bodyPr wrap="square" rtlCol="0">
            <a:spAutoFit/>
          </a:bodyPr>
          <a:lstStyle/>
          <a:p>
            <a:endParaRPr lang="en-US" sz="900" dirty="0"/>
          </a:p>
          <a:p>
            <a:pPr marL="171450" indent="-171450">
              <a:buFont typeface="Arial" panose="020B0604020202020204" pitchFamily="34" charset="0"/>
              <a:buChar char="•"/>
            </a:pPr>
            <a:r>
              <a:rPr lang="en-US" sz="900" dirty="0"/>
              <a:t>Critical Incidents drive more strain amongst Urban firefighters, while suburban and rural firefighters are more concerned with staffing</a:t>
            </a:r>
          </a:p>
          <a:p>
            <a:endParaRPr lang="en-US" sz="900" dirty="0"/>
          </a:p>
          <a:p>
            <a:pPr marL="171450" indent="-171450">
              <a:buFont typeface="Arial" panose="020B0604020202020204" pitchFamily="34" charset="0"/>
              <a:buChar char="•"/>
            </a:pPr>
            <a:r>
              <a:rPr lang="en-US" sz="900" dirty="0"/>
              <a:t>Job skills concerns are the top stressor for firefighters in underdeveloped service areas (more than sleep) </a:t>
            </a:r>
          </a:p>
          <a:p>
            <a:endParaRPr lang="en-US" sz="800" dirty="0"/>
          </a:p>
          <a:p>
            <a:r>
              <a:rPr lang="en-US" sz="800" dirty="0"/>
              <a:t> </a:t>
            </a:r>
          </a:p>
        </p:txBody>
      </p:sp>
    </p:spTree>
    <p:extLst>
      <p:ext uri="{BB962C8B-B14F-4D97-AF65-F5344CB8AC3E}">
        <p14:creationId xmlns:p14="http://schemas.microsoft.com/office/powerpoint/2010/main" val="340542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2129-C362-CB5C-94AD-680A824F951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3BBFF45-0ECA-6D67-4A8B-DCDB6AEDF8EB}"/>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Firefighter Stressors: Most Impactful by org Type</a:t>
            </a:r>
          </a:p>
        </p:txBody>
      </p:sp>
      <p:graphicFrame>
        <p:nvGraphicFramePr>
          <p:cNvPr id="3" name="Chart 2">
            <a:extLst>
              <a:ext uri="{FF2B5EF4-FFF2-40B4-BE49-F238E27FC236}">
                <a16:creationId xmlns:a16="http://schemas.microsoft.com/office/drawing/2014/main" id="{EFEBF438-7D59-DE2C-F9AE-2C76CFF874E7}"/>
              </a:ext>
            </a:extLst>
          </p:cNvPr>
          <p:cNvGraphicFramePr>
            <a:graphicFrameLocks/>
          </p:cNvGraphicFramePr>
          <p:nvPr>
            <p:extLst>
              <p:ext uri="{D42A27DB-BD31-4B8C-83A1-F6EECF244321}">
                <p14:modId xmlns:p14="http://schemas.microsoft.com/office/powerpoint/2010/main" val="2632404272"/>
              </p:ext>
            </p:extLst>
          </p:nvPr>
        </p:nvGraphicFramePr>
        <p:xfrm>
          <a:off x="628650" y="929596"/>
          <a:ext cx="7693152" cy="5434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74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1120C6-640E-8241-987E-9BB82ECA0C20}"/>
              </a:ext>
            </a:extLst>
          </p:cNvPr>
          <p:cNvPicPr>
            <a:picLocks noChangeAspect="1"/>
          </p:cNvPicPr>
          <p:nvPr/>
        </p:nvPicPr>
        <p:blipFill>
          <a:blip r:embed="rId3"/>
          <a:stretch>
            <a:fillRect/>
          </a:stretch>
        </p:blipFill>
        <p:spPr>
          <a:xfrm>
            <a:off x="1093954" y="1151572"/>
            <a:ext cx="6248954" cy="4771160"/>
          </a:xfrm>
          <a:prstGeom prst="rect">
            <a:avLst/>
          </a:prstGeom>
        </p:spPr>
      </p:pic>
      <p:sp>
        <p:nvSpPr>
          <p:cNvPr id="3" name="Title 1">
            <a:extLst>
              <a:ext uri="{FF2B5EF4-FFF2-40B4-BE49-F238E27FC236}">
                <a16:creationId xmlns:a16="http://schemas.microsoft.com/office/drawing/2014/main" id="{399D085E-26EC-1545-9EBB-1D1B11F784F5}"/>
              </a:ext>
            </a:extLst>
          </p:cNvPr>
          <p:cNvSpPr txBox="1">
            <a:spLocks/>
          </p:cNvSpPr>
          <p:nvPr/>
        </p:nvSpPr>
        <p:spPr>
          <a:xfrm>
            <a:off x="628650" y="365128"/>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Century Gothic" panose="020B0502020202020204" pitchFamily="34" charset="0"/>
              </a:rPr>
              <a:t>Correlations</a:t>
            </a:r>
          </a:p>
        </p:txBody>
      </p:sp>
    </p:spTree>
    <p:extLst>
      <p:ext uri="{BB962C8B-B14F-4D97-AF65-F5344CB8AC3E}">
        <p14:creationId xmlns:p14="http://schemas.microsoft.com/office/powerpoint/2010/main" val="397033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FAFE02DE-D4E9-8991-CDA5-41BE99EF74E8}"/>
              </a:ext>
            </a:extLst>
          </p:cNvPr>
          <p:cNvGraphicFramePr>
            <a:graphicFrameLocks/>
          </p:cNvGraphicFramePr>
          <p:nvPr>
            <p:extLst>
              <p:ext uri="{D42A27DB-BD31-4B8C-83A1-F6EECF244321}">
                <p14:modId xmlns:p14="http://schemas.microsoft.com/office/powerpoint/2010/main" val="196045669"/>
              </p:ext>
            </p:extLst>
          </p:nvPr>
        </p:nvGraphicFramePr>
        <p:xfrm>
          <a:off x="92229" y="1548630"/>
          <a:ext cx="5271479" cy="4025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47D4E984-3A14-4100-8E25-D205DA01B41C}"/>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PTSD and Burnout </a:t>
            </a:r>
          </a:p>
        </p:txBody>
      </p:sp>
      <p:cxnSp>
        <p:nvCxnSpPr>
          <p:cNvPr id="5" name="Straight Connector 4">
            <a:extLst>
              <a:ext uri="{FF2B5EF4-FFF2-40B4-BE49-F238E27FC236}">
                <a16:creationId xmlns:a16="http://schemas.microsoft.com/office/drawing/2014/main" id="{93DE9A21-9156-123B-3EDE-4BB9104823AD}"/>
              </a:ext>
            </a:extLst>
          </p:cNvPr>
          <p:cNvCxnSpPr>
            <a:cxnSpLocks/>
          </p:cNvCxnSpPr>
          <p:nvPr/>
        </p:nvCxnSpPr>
        <p:spPr>
          <a:xfrm>
            <a:off x="5474208" y="1377942"/>
            <a:ext cx="0" cy="4426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A87D29F2-A6B8-27A9-2F77-701E72A8EE3D}"/>
              </a:ext>
            </a:extLst>
          </p:cNvPr>
          <p:cNvGraphicFramePr>
            <a:graphicFrameLocks/>
          </p:cNvGraphicFramePr>
          <p:nvPr>
            <p:extLst>
              <p:ext uri="{D42A27DB-BD31-4B8C-83A1-F6EECF244321}">
                <p14:modId xmlns:p14="http://schemas.microsoft.com/office/powerpoint/2010/main" val="2051923672"/>
              </p:ext>
            </p:extLst>
          </p:nvPr>
        </p:nvGraphicFramePr>
        <p:xfrm>
          <a:off x="5584698" y="1548630"/>
          <a:ext cx="3467073" cy="4025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6182876-9615-F660-90F8-FEA615288141}"/>
              </a:ext>
            </a:extLst>
          </p:cNvPr>
          <p:cNvSpPr txBox="1"/>
          <p:nvPr/>
        </p:nvSpPr>
        <p:spPr>
          <a:xfrm>
            <a:off x="628650" y="803088"/>
            <a:ext cx="4572000" cy="307777"/>
          </a:xfrm>
          <a:prstGeom prst="rect">
            <a:avLst/>
          </a:prstGeom>
          <a:noFill/>
        </p:spPr>
        <p:txBody>
          <a:bodyPr wrap="square">
            <a:spAutoFit/>
          </a:bodyPr>
          <a:lstStyle/>
          <a:p>
            <a:pPr marL="0" indent="0">
              <a:buNone/>
            </a:pPr>
            <a:r>
              <a:rPr lang="en-US" sz="1400" i="1" dirty="0"/>
              <a:t>N=864</a:t>
            </a:r>
          </a:p>
        </p:txBody>
      </p:sp>
      <p:sp>
        <p:nvSpPr>
          <p:cNvPr id="9" name="TextBox 8">
            <a:extLst>
              <a:ext uri="{FF2B5EF4-FFF2-40B4-BE49-F238E27FC236}">
                <a16:creationId xmlns:a16="http://schemas.microsoft.com/office/drawing/2014/main" id="{EAC26630-217D-39CE-49A0-C1436A4D94B0}"/>
              </a:ext>
            </a:extLst>
          </p:cNvPr>
          <p:cNvSpPr txBox="1"/>
          <p:nvPr/>
        </p:nvSpPr>
        <p:spPr>
          <a:xfrm>
            <a:off x="768477" y="2525537"/>
            <a:ext cx="1084326" cy="600164"/>
          </a:xfrm>
          <a:prstGeom prst="rect">
            <a:avLst/>
          </a:prstGeom>
          <a:noFill/>
        </p:spPr>
        <p:txBody>
          <a:bodyPr wrap="square" rtlCol="0">
            <a:spAutoFit/>
          </a:bodyPr>
          <a:lstStyle/>
          <a:p>
            <a:pPr algn="ctr"/>
            <a:r>
              <a:rPr lang="en-US" sz="1100" b="1" dirty="0">
                <a:latin typeface="Garamond" panose="02020404030301010803" pitchFamily="18" charset="0"/>
              </a:rPr>
              <a:t>42% experiencing burnout</a:t>
            </a:r>
          </a:p>
        </p:txBody>
      </p:sp>
      <p:sp>
        <p:nvSpPr>
          <p:cNvPr id="11" name="TextBox 10">
            <a:extLst>
              <a:ext uri="{FF2B5EF4-FFF2-40B4-BE49-F238E27FC236}">
                <a16:creationId xmlns:a16="http://schemas.microsoft.com/office/drawing/2014/main" id="{683050F9-B4AB-3B2A-989C-03E5E95FBEEA}"/>
              </a:ext>
            </a:extLst>
          </p:cNvPr>
          <p:cNvSpPr txBox="1"/>
          <p:nvPr/>
        </p:nvSpPr>
        <p:spPr>
          <a:xfrm>
            <a:off x="844677" y="4001543"/>
            <a:ext cx="931926" cy="430887"/>
          </a:xfrm>
          <a:prstGeom prst="rect">
            <a:avLst/>
          </a:prstGeom>
          <a:noFill/>
        </p:spPr>
        <p:txBody>
          <a:bodyPr wrap="square" rtlCol="0">
            <a:spAutoFit/>
          </a:bodyPr>
          <a:lstStyle/>
          <a:p>
            <a:pPr algn="ctr"/>
            <a:r>
              <a:rPr lang="en-US" sz="1100" b="1" dirty="0">
                <a:latin typeface="Garamond" panose="02020404030301010803" pitchFamily="18" charset="0"/>
              </a:rPr>
              <a:t>17% report PTSD</a:t>
            </a:r>
          </a:p>
        </p:txBody>
      </p:sp>
      <p:sp>
        <p:nvSpPr>
          <p:cNvPr id="13" name="TextBox 12">
            <a:extLst>
              <a:ext uri="{FF2B5EF4-FFF2-40B4-BE49-F238E27FC236}">
                <a16:creationId xmlns:a16="http://schemas.microsoft.com/office/drawing/2014/main" id="{2F0AE4CA-5235-A77E-0992-3CB52F6E8E54}"/>
              </a:ext>
            </a:extLst>
          </p:cNvPr>
          <p:cNvSpPr txBox="1"/>
          <p:nvPr/>
        </p:nvSpPr>
        <p:spPr>
          <a:xfrm>
            <a:off x="6681216" y="3116434"/>
            <a:ext cx="414528" cy="246221"/>
          </a:xfrm>
          <a:prstGeom prst="rect">
            <a:avLst/>
          </a:prstGeom>
          <a:noFill/>
        </p:spPr>
        <p:txBody>
          <a:bodyPr wrap="square">
            <a:spAutoFit/>
          </a:bodyPr>
          <a:lstStyle/>
          <a:p>
            <a:r>
              <a:rPr lang="en-US" sz="1000" dirty="0">
                <a:latin typeface="Garamond" panose="02020404030301010803" pitchFamily="18" charset="0"/>
              </a:rPr>
              <a:t>% </a:t>
            </a:r>
            <a:endParaRPr lang="en-US" sz="1000" dirty="0"/>
          </a:p>
        </p:txBody>
      </p:sp>
      <p:sp>
        <p:nvSpPr>
          <p:cNvPr id="14" name="TextBox 13">
            <a:extLst>
              <a:ext uri="{FF2B5EF4-FFF2-40B4-BE49-F238E27FC236}">
                <a16:creationId xmlns:a16="http://schemas.microsoft.com/office/drawing/2014/main" id="{8D4714D6-A0C9-6F69-31CC-3D45CD88E06C}"/>
              </a:ext>
            </a:extLst>
          </p:cNvPr>
          <p:cNvSpPr txBox="1"/>
          <p:nvPr/>
        </p:nvSpPr>
        <p:spPr>
          <a:xfrm>
            <a:off x="8186927" y="2920171"/>
            <a:ext cx="414528" cy="246221"/>
          </a:xfrm>
          <a:prstGeom prst="rect">
            <a:avLst/>
          </a:prstGeom>
          <a:noFill/>
        </p:spPr>
        <p:txBody>
          <a:bodyPr wrap="square">
            <a:spAutoFit/>
          </a:bodyPr>
          <a:lstStyle/>
          <a:p>
            <a:r>
              <a:rPr lang="en-US" sz="1000" dirty="0">
                <a:latin typeface="Garamond" panose="02020404030301010803" pitchFamily="18" charset="0"/>
              </a:rPr>
              <a:t>% </a:t>
            </a:r>
            <a:endParaRPr lang="en-US" sz="1000" dirty="0"/>
          </a:p>
        </p:txBody>
      </p:sp>
      <p:sp>
        <p:nvSpPr>
          <p:cNvPr id="15" name="TextBox 14">
            <a:extLst>
              <a:ext uri="{FF2B5EF4-FFF2-40B4-BE49-F238E27FC236}">
                <a16:creationId xmlns:a16="http://schemas.microsoft.com/office/drawing/2014/main" id="{B41B0661-6B00-7C35-5618-9072FF98E61A}"/>
              </a:ext>
            </a:extLst>
          </p:cNvPr>
          <p:cNvSpPr txBox="1"/>
          <p:nvPr/>
        </p:nvSpPr>
        <p:spPr>
          <a:xfrm>
            <a:off x="6669024" y="4352290"/>
            <a:ext cx="414528" cy="246221"/>
          </a:xfrm>
          <a:prstGeom prst="rect">
            <a:avLst/>
          </a:prstGeom>
          <a:noFill/>
        </p:spPr>
        <p:txBody>
          <a:bodyPr wrap="square">
            <a:spAutoFit/>
          </a:bodyPr>
          <a:lstStyle/>
          <a:p>
            <a:r>
              <a:rPr lang="en-US" sz="1000" dirty="0">
                <a:latin typeface="Garamond" panose="02020404030301010803" pitchFamily="18" charset="0"/>
              </a:rPr>
              <a:t>% </a:t>
            </a:r>
            <a:endParaRPr lang="en-US" sz="1000" dirty="0"/>
          </a:p>
        </p:txBody>
      </p:sp>
      <p:sp>
        <p:nvSpPr>
          <p:cNvPr id="16" name="TextBox 15">
            <a:extLst>
              <a:ext uri="{FF2B5EF4-FFF2-40B4-BE49-F238E27FC236}">
                <a16:creationId xmlns:a16="http://schemas.microsoft.com/office/drawing/2014/main" id="{BCE42572-2B1D-7C04-CA95-B04E8EEDFD5A}"/>
              </a:ext>
            </a:extLst>
          </p:cNvPr>
          <p:cNvSpPr txBox="1"/>
          <p:nvPr/>
        </p:nvSpPr>
        <p:spPr>
          <a:xfrm>
            <a:off x="8186166" y="4093877"/>
            <a:ext cx="414528" cy="246221"/>
          </a:xfrm>
          <a:prstGeom prst="rect">
            <a:avLst/>
          </a:prstGeom>
          <a:noFill/>
        </p:spPr>
        <p:txBody>
          <a:bodyPr wrap="square">
            <a:spAutoFit/>
          </a:bodyPr>
          <a:lstStyle/>
          <a:p>
            <a:r>
              <a:rPr lang="en-US" sz="1000" dirty="0">
                <a:latin typeface="Garamond" panose="02020404030301010803" pitchFamily="18" charset="0"/>
              </a:rPr>
              <a:t>% </a:t>
            </a:r>
            <a:endParaRPr lang="en-US" sz="1000" dirty="0"/>
          </a:p>
        </p:txBody>
      </p:sp>
      <p:sp>
        <p:nvSpPr>
          <p:cNvPr id="17" name="TextBox 16">
            <a:extLst>
              <a:ext uri="{FF2B5EF4-FFF2-40B4-BE49-F238E27FC236}">
                <a16:creationId xmlns:a16="http://schemas.microsoft.com/office/drawing/2014/main" id="{BDF5D8B7-4D99-28DB-33A4-6325DF02889B}"/>
              </a:ext>
            </a:extLst>
          </p:cNvPr>
          <p:cNvSpPr txBox="1"/>
          <p:nvPr/>
        </p:nvSpPr>
        <p:spPr>
          <a:xfrm>
            <a:off x="5790085" y="228234"/>
            <a:ext cx="2876903" cy="830997"/>
          </a:xfrm>
          <a:prstGeom prst="rect">
            <a:avLst/>
          </a:prstGeom>
          <a:solidFill>
            <a:srgbClr val="002060">
              <a:alpha val="73575"/>
            </a:srgbClr>
          </a:solidFill>
        </p:spPr>
        <p:txBody>
          <a:bodyPr wrap="square" rtlCol="0">
            <a:spAutoFit/>
          </a:bodyPr>
          <a:lstStyle/>
          <a:p>
            <a:pPr algn="ctr"/>
            <a:r>
              <a:rPr lang="en-US" sz="1200" b="1" u="sng" dirty="0">
                <a:solidFill>
                  <a:schemeClr val="bg1"/>
                </a:solidFill>
                <a:latin typeface="Century Gothic" panose="020B0502020202020204" pitchFamily="34" charset="0"/>
              </a:rPr>
              <a:t>Turnover Intentions</a:t>
            </a:r>
          </a:p>
          <a:p>
            <a:pPr algn="ctr"/>
            <a:r>
              <a:rPr lang="en-US" sz="1200" b="1" dirty="0">
                <a:solidFill>
                  <a:schemeClr val="bg1"/>
                </a:solidFill>
                <a:latin typeface="Century Gothic" panose="020B0502020202020204" pitchFamily="34" charset="0"/>
              </a:rPr>
              <a:t>US Firefighters in 2024-2025 (N=864)</a:t>
            </a:r>
          </a:p>
          <a:p>
            <a:pPr algn="ctr"/>
            <a:r>
              <a:rPr lang="en-US" sz="1200" dirty="0">
                <a:solidFill>
                  <a:schemeClr val="bg1"/>
                </a:solidFill>
                <a:latin typeface="Century Gothic" panose="020B0502020202020204" pitchFamily="34" charset="0"/>
              </a:rPr>
              <a:t>21% intend to quit the Fire Service</a:t>
            </a:r>
          </a:p>
          <a:p>
            <a:pPr algn="ctr"/>
            <a:r>
              <a:rPr lang="en-US" sz="1200" dirty="0">
                <a:solidFill>
                  <a:schemeClr val="bg1"/>
                </a:solidFill>
                <a:latin typeface="Century Gothic" panose="020B0502020202020204" pitchFamily="34" charset="0"/>
              </a:rPr>
              <a:t>17% intend to quit the industry</a:t>
            </a:r>
          </a:p>
        </p:txBody>
      </p:sp>
      <p:sp>
        <p:nvSpPr>
          <p:cNvPr id="19" name="TextBox 18">
            <a:extLst>
              <a:ext uri="{FF2B5EF4-FFF2-40B4-BE49-F238E27FC236}">
                <a16:creationId xmlns:a16="http://schemas.microsoft.com/office/drawing/2014/main" id="{DDA10EC7-11DB-E98D-5728-418EBD67B8BD}"/>
              </a:ext>
            </a:extLst>
          </p:cNvPr>
          <p:cNvSpPr txBox="1"/>
          <p:nvPr/>
        </p:nvSpPr>
        <p:spPr>
          <a:xfrm>
            <a:off x="655267" y="5754264"/>
            <a:ext cx="3363821" cy="523220"/>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Increase from 2023-2025 in burnout &amp; PTSD </a:t>
            </a:r>
            <a:endParaRPr lang="en-US" dirty="0">
              <a:solidFill>
                <a:schemeClr val="bg1"/>
              </a:solidFill>
              <a:latin typeface="Century Gothic" panose="020B0502020202020204" pitchFamily="34" charset="0"/>
            </a:endParaRPr>
          </a:p>
        </p:txBody>
      </p:sp>
      <p:sp>
        <p:nvSpPr>
          <p:cNvPr id="20" name="TextBox 19">
            <a:extLst>
              <a:ext uri="{FF2B5EF4-FFF2-40B4-BE49-F238E27FC236}">
                <a16:creationId xmlns:a16="http://schemas.microsoft.com/office/drawing/2014/main" id="{E37D0BD4-4B4C-2BE6-04F1-B131468492C4}"/>
              </a:ext>
            </a:extLst>
          </p:cNvPr>
          <p:cNvSpPr txBox="1"/>
          <p:nvPr/>
        </p:nvSpPr>
        <p:spPr>
          <a:xfrm>
            <a:off x="5636323" y="5754264"/>
            <a:ext cx="3363821" cy="523220"/>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Burnout &amp; PTSD higher in Specialty Stations</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3598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A6BB-9303-4654-CE91-E1576D0AAAB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FAEAA8-28FD-80B9-4387-DA96AA04B963}"/>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Mental Health Outcomes by Org Type &amp; Service Area (US Firefighters 2024-2025)</a:t>
            </a:r>
          </a:p>
        </p:txBody>
      </p:sp>
      <p:cxnSp>
        <p:nvCxnSpPr>
          <p:cNvPr id="5" name="Straight Connector 4">
            <a:extLst>
              <a:ext uri="{FF2B5EF4-FFF2-40B4-BE49-F238E27FC236}">
                <a16:creationId xmlns:a16="http://schemas.microsoft.com/office/drawing/2014/main" id="{7E7FB4B2-ABBD-7609-A5DA-1069EB26363E}"/>
              </a:ext>
            </a:extLst>
          </p:cNvPr>
          <p:cNvCxnSpPr>
            <a:cxnSpLocks/>
          </p:cNvCxnSpPr>
          <p:nvPr/>
        </p:nvCxnSpPr>
        <p:spPr>
          <a:xfrm>
            <a:off x="4559808" y="1534589"/>
            <a:ext cx="0" cy="4426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86B69C-C198-E60B-4DD3-838DFEF25BAE}"/>
              </a:ext>
            </a:extLst>
          </p:cNvPr>
          <p:cNvSpPr txBox="1"/>
          <p:nvPr/>
        </p:nvSpPr>
        <p:spPr>
          <a:xfrm>
            <a:off x="628650" y="1072923"/>
            <a:ext cx="4572000" cy="307777"/>
          </a:xfrm>
          <a:prstGeom prst="rect">
            <a:avLst/>
          </a:prstGeom>
          <a:noFill/>
        </p:spPr>
        <p:txBody>
          <a:bodyPr wrap="square">
            <a:spAutoFit/>
          </a:bodyPr>
          <a:lstStyle/>
          <a:p>
            <a:pPr marL="0" indent="0">
              <a:buNone/>
            </a:pPr>
            <a:r>
              <a:rPr lang="en-US" sz="1400" i="1" dirty="0"/>
              <a:t>N=864</a:t>
            </a:r>
          </a:p>
        </p:txBody>
      </p:sp>
      <p:graphicFrame>
        <p:nvGraphicFramePr>
          <p:cNvPr id="6" name="Chart 5">
            <a:extLst>
              <a:ext uri="{FF2B5EF4-FFF2-40B4-BE49-F238E27FC236}">
                <a16:creationId xmlns:a16="http://schemas.microsoft.com/office/drawing/2014/main" id="{FC4AB7B9-BF5B-B14B-D4D4-E562632EBF4C}"/>
              </a:ext>
            </a:extLst>
          </p:cNvPr>
          <p:cNvGraphicFramePr>
            <a:graphicFrameLocks/>
          </p:cNvGraphicFramePr>
          <p:nvPr>
            <p:extLst>
              <p:ext uri="{D42A27DB-BD31-4B8C-83A1-F6EECF244321}">
                <p14:modId xmlns:p14="http://schemas.microsoft.com/office/powerpoint/2010/main" val="157030999"/>
              </p:ext>
            </p:extLst>
          </p:nvPr>
        </p:nvGraphicFramePr>
        <p:xfrm>
          <a:off x="394972" y="1534589"/>
          <a:ext cx="3884413" cy="40399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12966A2-0BA6-DF02-2700-1DF3946FE078}"/>
              </a:ext>
            </a:extLst>
          </p:cNvPr>
          <p:cNvSpPr txBox="1"/>
          <p:nvPr/>
        </p:nvSpPr>
        <p:spPr>
          <a:xfrm>
            <a:off x="655267" y="5754264"/>
            <a:ext cx="3363821" cy="738664"/>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Suicidal thoughts &amp; PTSD highest in Career Departments, lowest in Volunteers Departments </a:t>
            </a:r>
            <a:endParaRPr lang="en-US"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750868CC-60B8-6F06-9F1B-6E46150C3CA9}"/>
              </a:ext>
            </a:extLst>
          </p:cNvPr>
          <p:cNvSpPr txBox="1"/>
          <p:nvPr/>
        </p:nvSpPr>
        <p:spPr>
          <a:xfrm>
            <a:off x="5127146" y="5728420"/>
            <a:ext cx="3363821" cy="523220"/>
          </a:xfrm>
          <a:prstGeom prst="rect">
            <a:avLst/>
          </a:prstGeom>
          <a:solidFill>
            <a:schemeClr val="tx1"/>
          </a:solidFill>
        </p:spPr>
        <p:txBody>
          <a:bodyPr wrap="square" rtlCol="0">
            <a:spAutoFit/>
          </a:bodyPr>
          <a:lstStyle/>
          <a:p>
            <a:pPr algn="ctr"/>
            <a:r>
              <a:rPr lang="en-US" b="1" dirty="0">
                <a:solidFill>
                  <a:schemeClr val="bg1"/>
                </a:solidFill>
                <a:latin typeface="Century Gothic" panose="020B0502020202020204" pitchFamily="34" charset="0"/>
              </a:rPr>
              <a:t>Suicidal thoughts, PTSD, &amp; Burnout highest in Urban Service Areas</a:t>
            </a:r>
            <a:endParaRPr lang="en-US" dirty="0">
              <a:solidFill>
                <a:schemeClr val="bg1"/>
              </a:solidFill>
              <a:latin typeface="Century Gothic" panose="020B0502020202020204" pitchFamily="34" charset="0"/>
            </a:endParaRPr>
          </a:p>
        </p:txBody>
      </p:sp>
      <p:graphicFrame>
        <p:nvGraphicFramePr>
          <p:cNvPr id="11" name="Chart 10">
            <a:extLst>
              <a:ext uri="{FF2B5EF4-FFF2-40B4-BE49-F238E27FC236}">
                <a16:creationId xmlns:a16="http://schemas.microsoft.com/office/drawing/2014/main" id="{93815E9F-E4D6-7138-AE2A-064149060050}"/>
              </a:ext>
            </a:extLst>
          </p:cNvPr>
          <p:cNvGraphicFramePr>
            <a:graphicFrameLocks/>
          </p:cNvGraphicFramePr>
          <p:nvPr>
            <p:extLst>
              <p:ext uri="{D42A27DB-BD31-4B8C-83A1-F6EECF244321}">
                <p14:modId xmlns:p14="http://schemas.microsoft.com/office/powerpoint/2010/main" val="2395411840"/>
              </p:ext>
            </p:extLst>
          </p:nvPr>
        </p:nvGraphicFramePr>
        <p:xfrm>
          <a:off x="4876827" y="1534590"/>
          <a:ext cx="3884404" cy="4039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41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0CE68A-FC98-1178-C759-AA0CC93FC467}"/>
              </a:ext>
            </a:extLst>
          </p:cNvPr>
          <p:cNvSpPr txBox="1">
            <a:spLocks/>
          </p:cNvSpPr>
          <p:nvPr/>
        </p:nvSpPr>
        <p:spPr>
          <a:xfrm>
            <a:off x="628650" y="203762"/>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3000" dirty="0">
                <a:solidFill>
                  <a:schemeClr val="tx1"/>
                </a:solidFill>
                <a:latin typeface="Century Gothic" panose="020B0502020202020204" pitchFamily="34" charset="0"/>
              </a:rPr>
              <a:t>Hypothetical Model </a:t>
            </a:r>
          </a:p>
        </p:txBody>
      </p:sp>
      <p:pic>
        <p:nvPicPr>
          <p:cNvPr id="2" name="Picture 1">
            <a:extLst>
              <a:ext uri="{FF2B5EF4-FFF2-40B4-BE49-F238E27FC236}">
                <a16:creationId xmlns:a16="http://schemas.microsoft.com/office/drawing/2014/main" id="{63883809-80A8-6802-D773-0A09C7E21248}"/>
              </a:ext>
            </a:extLst>
          </p:cNvPr>
          <p:cNvPicPr>
            <a:picLocks noChangeAspect="1"/>
          </p:cNvPicPr>
          <p:nvPr/>
        </p:nvPicPr>
        <p:blipFill>
          <a:blip r:embed="rId3"/>
          <a:stretch>
            <a:fillRect/>
          </a:stretch>
        </p:blipFill>
        <p:spPr>
          <a:xfrm>
            <a:off x="502920" y="1512272"/>
            <a:ext cx="8250936" cy="3461982"/>
          </a:xfrm>
          <a:prstGeom prst="rect">
            <a:avLst/>
          </a:prstGeom>
        </p:spPr>
      </p:pic>
    </p:spTree>
    <p:extLst>
      <p:ext uri="{BB962C8B-B14F-4D97-AF65-F5344CB8AC3E}">
        <p14:creationId xmlns:p14="http://schemas.microsoft.com/office/powerpoint/2010/main" val="182451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02F4-CE77-417D-86E7-BB54EB2DF5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9CB79BF-0388-65AC-2750-75A73CDDB478}"/>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Firefighter Stressors: Most Impactful</a:t>
            </a:r>
          </a:p>
        </p:txBody>
      </p:sp>
      <p:graphicFrame>
        <p:nvGraphicFramePr>
          <p:cNvPr id="2" name="Chart 1">
            <a:extLst>
              <a:ext uri="{FF2B5EF4-FFF2-40B4-BE49-F238E27FC236}">
                <a16:creationId xmlns:a16="http://schemas.microsoft.com/office/drawing/2014/main" id="{3667D36D-DE98-F503-0532-B0B9B72C22E7}"/>
              </a:ext>
            </a:extLst>
          </p:cNvPr>
          <p:cNvGraphicFramePr>
            <a:graphicFrameLocks/>
          </p:cNvGraphicFramePr>
          <p:nvPr>
            <p:extLst>
              <p:ext uri="{D42A27DB-BD31-4B8C-83A1-F6EECF244321}">
                <p14:modId xmlns:p14="http://schemas.microsoft.com/office/powerpoint/2010/main" val="3041840482"/>
              </p:ext>
            </p:extLst>
          </p:nvPr>
        </p:nvGraphicFramePr>
        <p:xfrm>
          <a:off x="628650" y="1232214"/>
          <a:ext cx="8100822" cy="482269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779A263D-E0C0-3D93-0C88-346278050364}"/>
              </a:ext>
            </a:extLst>
          </p:cNvPr>
          <p:cNvPicPr>
            <a:picLocks noChangeAspect="1"/>
          </p:cNvPicPr>
          <p:nvPr/>
        </p:nvPicPr>
        <p:blipFill>
          <a:blip r:embed="rId4"/>
          <a:stretch>
            <a:fillRect/>
          </a:stretch>
        </p:blipFill>
        <p:spPr>
          <a:xfrm>
            <a:off x="7123618" y="122859"/>
            <a:ext cx="1498793" cy="995580"/>
          </a:xfrm>
          <a:prstGeom prst="rect">
            <a:avLst/>
          </a:prstGeom>
        </p:spPr>
      </p:pic>
      <p:sp>
        <p:nvSpPr>
          <p:cNvPr id="11" name="TextBox 10">
            <a:extLst>
              <a:ext uri="{FF2B5EF4-FFF2-40B4-BE49-F238E27FC236}">
                <a16:creationId xmlns:a16="http://schemas.microsoft.com/office/drawing/2014/main" id="{A0BFB060-FADB-5ABB-98A9-CBFE2A52AD88}"/>
              </a:ext>
            </a:extLst>
          </p:cNvPr>
          <p:cNvSpPr txBox="1"/>
          <p:nvPr/>
        </p:nvSpPr>
        <p:spPr>
          <a:xfrm>
            <a:off x="521589" y="991481"/>
            <a:ext cx="7525131" cy="253916"/>
          </a:xfrm>
          <a:prstGeom prst="rect">
            <a:avLst/>
          </a:prstGeom>
          <a:noFill/>
        </p:spPr>
        <p:txBody>
          <a:bodyPr wrap="square">
            <a:spAutoFit/>
          </a:bodyPr>
          <a:lstStyle/>
          <a:p>
            <a:r>
              <a:rPr lang="en-US" sz="1050" dirty="0"/>
              <a:t>Please rate how often you have experienced any of the following, and what type of impact it has had, in the past two months</a:t>
            </a:r>
          </a:p>
        </p:txBody>
      </p:sp>
      <p:pic>
        <p:nvPicPr>
          <p:cNvPr id="12" name="Picture 11">
            <a:extLst>
              <a:ext uri="{FF2B5EF4-FFF2-40B4-BE49-F238E27FC236}">
                <a16:creationId xmlns:a16="http://schemas.microsoft.com/office/drawing/2014/main" id="{1C49FAA4-0471-3BDD-E762-813DF7F9600B}"/>
              </a:ext>
            </a:extLst>
          </p:cNvPr>
          <p:cNvPicPr>
            <a:picLocks noChangeAspect="1"/>
          </p:cNvPicPr>
          <p:nvPr/>
        </p:nvPicPr>
        <p:blipFill>
          <a:blip r:embed="rId5"/>
          <a:stretch>
            <a:fillRect/>
          </a:stretch>
        </p:blipFill>
        <p:spPr>
          <a:xfrm>
            <a:off x="5434739" y="3250388"/>
            <a:ext cx="3294733" cy="2748330"/>
          </a:xfrm>
          <a:prstGeom prst="rect">
            <a:avLst/>
          </a:prstGeom>
          <a:ln>
            <a:solidFill>
              <a:sysClr val="windowText" lastClr="000000"/>
            </a:solidFill>
          </a:ln>
        </p:spPr>
      </p:pic>
    </p:spTree>
    <p:extLst>
      <p:ext uri="{BB962C8B-B14F-4D97-AF65-F5344CB8AC3E}">
        <p14:creationId xmlns:p14="http://schemas.microsoft.com/office/powerpoint/2010/main" val="421866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E29A1-856F-2638-AB9F-2D3E3F23F01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ED7853-08B9-05D0-DDC2-70E1084EA0FD}"/>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Often Coping with Stress Using Negative Mechanisms </a:t>
            </a:r>
          </a:p>
        </p:txBody>
      </p:sp>
      <p:pic>
        <p:nvPicPr>
          <p:cNvPr id="2" name="Picture 1">
            <a:extLst>
              <a:ext uri="{FF2B5EF4-FFF2-40B4-BE49-F238E27FC236}">
                <a16:creationId xmlns:a16="http://schemas.microsoft.com/office/drawing/2014/main" id="{2EAF1D8F-C029-536B-3E6D-B7A4BCA404BB}"/>
              </a:ext>
            </a:extLst>
          </p:cNvPr>
          <p:cNvPicPr>
            <a:picLocks noChangeAspect="1"/>
          </p:cNvPicPr>
          <p:nvPr/>
        </p:nvPicPr>
        <p:blipFill>
          <a:blip r:embed="rId3"/>
          <a:stretch>
            <a:fillRect/>
          </a:stretch>
        </p:blipFill>
        <p:spPr>
          <a:xfrm>
            <a:off x="7281408" y="379364"/>
            <a:ext cx="1794774" cy="1342756"/>
          </a:xfrm>
          <a:prstGeom prst="rect">
            <a:avLst/>
          </a:prstGeom>
          <a:ln>
            <a:solidFill>
              <a:sysClr val="windowText" lastClr="000000"/>
            </a:solidFill>
          </a:ln>
        </p:spPr>
      </p:pic>
      <p:graphicFrame>
        <p:nvGraphicFramePr>
          <p:cNvPr id="5" name="Chart 4">
            <a:extLst>
              <a:ext uri="{FF2B5EF4-FFF2-40B4-BE49-F238E27FC236}">
                <a16:creationId xmlns:a16="http://schemas.microsoft.com/office/drawing/2014/main" id="{287CCEB5-33DD-D80D-3251-6E2F1108DC5A}"/>
              </a:ext>
            </a:extLst>
          </p:cNvPr>
          <p:cNvGraphicFramePr>
            <a:graphicFrameLocks/>
          </p:cNvGraphicFramePr>
          <p:nvPr>
            <p:extLst>
              <p:ext uri="{D42A27DB-BD31-4B8C-83A1-F6EECF244321}">
                <p14:modId xmlns:p14="http://schemas.microsoft.com/office/powerpoint/2010/main" val="3770290578"/>
              </p:ext>
            </p:extLst>
          </p:nvPr>
        </p:nvGraphicFramePr>
        <p:xfrm>
          <a:off x="104394" y="2145792"/>
          <a:ext cx="5272278" cy="3436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2359098-EC92-1688-984C-C6233BC01A9A}"/>
              </a:ext>
            </a:extLst>
          </p:cNvPr>
          <p:cNvGraphicFramePr>
            <a:graphicFrameLocks/>
          </p:cNvGraphicFramePr>
          <p:nvPr>
            <p:extLst>
              <p:ext uri="{D42A27DB-BD31-4B8C-83A1-F6EECF244321}">
                <p14:modId xmlns:p14="http://schemas.microsoft.com/office/powerpoint/2010/main" val="2077716914"/>
              </p:ext>
            </p:extLst>
          </p:nvPr>
        </p:nvGraphicFramePr>
        <p:xfrm>
          <a:off x="5401056" y="2145792"/>
          <a:ext cx="3675126" cy="34365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111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6B784-CB4E-7672-5A10-3C90B3F88AD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8B200B-F1AF-EB75-F11B-716832F86957}"/>
              </a:ext>
            </a:extLst>
          </p:cNvPr>
          <p:cNvSpPr txBox="1">
            <a:spLocks/>
          </p:cNvSpPr>
          <p:nvPr/>
        </p:nvSpPr>
        <p:spPr>
          <a:xfrm>
            <a:off x="628650" y="379364"/>
            <a:ext cx="7886700" cy="847448"/>
          </a:xfrm>
          <a:prstGeom prst="rect">
            <a:avLst/>
          </a:prstGeom>
        </p:spPr>
        <p:txBody>
          <a:bodyPr/>
          <a:lstStyle>
            <a:lvl1pPr algn="l" defTabSz="914400" rtl="0" eaLnBrk="1" latinLnBrk="0" hangingPunct="1">
              <a:lnSpc>
                <a:spcPct val="90000"/>
              </a:lnSpc>
              <a:spcBef>
                <a:spcPct val="0"/>
              </a:spcBef>
              <a:buNone/>
              <a:defRPr sz="4400" b="1" kern="1200" baseline="0">
                <a:solidFill>
                  <a:srgbClr val="519843"/>
                </a:solidFill>
                <a:latin typeface="Arial Black" panose="020B0604020202020204" pitchFamily="34" charset="0"/>
                <a:ea typeface="+mj-ea"/>
                <a:cs typeface="+mj-cs"/>
              </a:defRPr>
            </a:lvl1pPr>
          </a:lstStyle>
          <a:p>
            <a:pPr>
              <a:buClrTx/>
              <a:buFontTx/>
            </a:pPr>
            <a:r>
              <a:rPr lang="en-US" sz="2400" dirty="0">
                <a:solidFill>
                  <a:schemeClr val="tx1"/>
                </a:solidFill>
                <a:latin typeface="Century Gothic" panose="020B0502020202020204" pitchFamily="34" charset="0"/>
              </a:rPr>
              <a:t>That are often used due to cultural and social stigmas such as…</a:t>
            </a:r>
          </a:p>
        </p:txBody>
      </p:sp>
      <p:graphicFrame>
        <p:nvGraphicFramePr>
          <p:cNvPr id="3" name="Chart 2">
            <a:extLst>
              <a:ext uri="{FF2B5EF4-FFF2-40B4-BE49-F238E27FC236}">
                <a16:creationId xmlns:a16="http://schemas.microsoft.com/office/drawing/2014/main" id="{7F980A03-99D1-DD60-B15B-9BA28189E8A4}"/>
              </a:ext>
            </a:extLst>
          </p:cNvPr>
          <p:cNvGraphicFramePr>
            <a:graphicFrameLocks/>
          </p:cNvGraphicFramePr>
          <p:nvPr>
            <p:extLst>
              <p:ext uri="{D42A27DB-BD31-4B8C-83A1-F6EECF244321}">
                <p14:modId xmlns:p14="http://schemas.microsoft.com/office/powerpoint/2010/main" val="264978952"/>
              </p:ext>
            </p:extLst>
          </p:nvPr>
        </p:nvGraphicFramePr>
        <p:xfrm>
          <a:off x="121920" y="1630758"/>
          <a:ext cx="5632704" cy="31339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3E6F6C9-A547-A2E9-F121-D90B6CE3FFED}"/>
              </a:ext>
            </a:extLst>
          </p:cNvPr>
          <p:cNvSpPr txBox="1"/>
          <p:nvPr/>
        </p:nvSpPr>
        <p:spPr>
          <a:xfrm>
            <a:off x="573024" y="4893543"/>
            <a:ext cx="7942326" cy="954107"/>
          </a:xfrm>
          <a:prstGeom prst="rect">
            <a:avLst/>
          </a:prstGeom>
          <a:noFill/>
        </p:spPr>
        <p:txBody>
          <a:bodyPr wrap="square">
            <a:spAutoFit/>
          </a:bodyPr>
          <a:lstStyle/>
          <a:p>
            <a:pPr algn="just"/>
            <a:r>
              <a:rPr lang="en-US" sz="1400" b="1" dirty="0">
                <a:latin typeface="Century Gothic" panose="020B0502020202020204" pitchFamily="34" charset="0"/>
              </a:rPr>
              <a:t>Fire Service Culture: Negative Attitudes Towards Emotional Expression</a:t>
            </a:r>
          </a:p>
          <a:p>
            <a:pPr algn="just">
              <a:spcAft>
                <a:spcPts val="900"/>
              </a:spcAft>
            </a:pPr>
            <a:r>
              <a:rPr lang="en-US" sz="1400" dirty="0">
                <a:latin typeface="Century Gothic" panose="020B0502020202020204" pitchFamily="34" charset="0"/>
              </a:rPr>
              <a:t>In strong hyper masculine cultures, expressing emotions and talking about issues considered to be a sign of weakness or incompetence. This reduces firefighters willingness to seek help, making stressors at work more difficult to manage.</a:t>
            </a:r>
          </a:p>
        </p:txBody>
      </p:sp>
      <p:graphicFrame>
        <p:nvGraphicFramePr>
          <p:cNvPr id="9" name="Chart 8">
            <a:extLst>
              <a:ext uri="{FF2B5EF4-FFF2-40B4-BE49-F238E27FC236}">
                <a16:creationId xmlns:a16="http://schemas.microsoft.com/office/drawing/2014/main" id="{567804E1-DBB0-8457-9446-246198389405}"/>
              </a:ext>
            </a:extLst>
          </p:cNvPr>
          <p:cNvGraphicFramePr>
            <a:graphicFrameLocks/>
          </p:cNvGraphicFramePr>
          <p:nvPr>
            <p:extLst>
              <p:ext uri="{D42A27DB-BD31-4B8C-83A1-F6EECF244321}">
                <p14:modId xmlns:p14="http://schemas.microsoft.com/office/powerpoint/2010/main" val="2433275845"/>
              </p:ext>
            </p:extLst>
          </p:nvPr>
        </p:nvGraphicFramePr>
        <p:xfrm>
          <a:off x="5864352" y="1630757"/>
          <a:ext cx="3194304" cy="3133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633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42DA-70B4-9A44-1B34-B4D43694D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7225F-A612-D0F8-59AF-36D8A66B3536}"/>
              </a:ext>
            </a:extLst>
          </p:cNvPr>
          <p:cNvSpPr>
            <a:spLocks noGrp="1"/>
          </p:cNvSpPr>
          <p:nvPr>
            <p:ph type="title"/>
          </p:nvPr>
        </p:nvSpPr>
        <p:spPr>
          <a:xfrm>
            <a:off x="628650" y="109632"/>
            <a:ext cx="7886700" cy="847448"/>
          </a:xfrm>
        </p:spPr>
        <p:txBody>
          <a:bodyPr>
            <a:normAutofit/>
          </a:bodyPr>
          <a:lstStyle/>
          <a:p>
            <a:r>
              <a:rPr lang="en-US" sz="3000" dirty="0"/>
              <a:t>The Difference (Interaction Effects) A</a:t>
            </a:r>
          </a:p>
        </p:txBody>
      </p:sp>
      <p:graphicFrame>
        <p:nvGraphicFramePr>
          <p:cNvPr id="3" name="Chart 2">
            <a:extLst>
              <a:ext uri="{FF2B5EF4-FFF2-40B4-BE49-F238E27FC236}">
                <a16:creationId xmlns:a16="http://schemas.microsoft.com/office/drawing/2014/main" id="{A18D41BB-D71B-4B3E-A027-314F2D79F97E}"/>
              </a:ext>
            </a:extLst>
          </p:cNvPr>
          <p:cNvGraphicFramePr>
            <a:graphicFrameLocks/>
          </p:cNvGraphicFramePr>
          <p:nvPr>
            <p:extLst>
              <p:ext uri="{D42A27DB-BD31-4B8C-83A1-F6EECF244321}">
                <p14:modId xmlns:p14="http://schemas.microsoft.com/office/powerpoint/2010/main" val="3117863257"/>
              </p:ext>
            </p:extLst>
          </p:nvPr>
        </p:nvGraphicFramePr>
        <p:xfrm>
          <a:off x="628650" y="957080"/>
          <a:ext cx="7886700" cy="5384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01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7D8A-4BE9-6CCD-FF42-9CB815590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5F3CF-1E54-C5DD-5C75-93802E2DD5FE}"/>
              </a:ext>
            </a:extLst>
          </p:cNvPr>
          <p:cNvSpPr>
            <a:spLocks noGrp="1"/>
          </p:cNvSpPr>
          <p:nvPr>
            <p:ph type="title"/>
          </p:nvPr>
        </p:nvSpPr>
        <p:spPr>
          <a:xfrm>
            <a:off x="628650" y="109632"/>
            <a:ext cx="7886700" cy="847448"/>
          </a:xfrm>
        </p:spPr>
        <p:txBody>
          <a:bodyPr>
            <a:normAutofit/>
          </a:bodyPr>
          <a:lstStyle/>
          <a:p>
            <a:r>
              <a:rPr lang="en-US" sz="3000" dirty="0"/>
              <a:t>The Difference (Interaction Effects) B</a:t>
            </a:r>
          </a:p>
        </p:txBody>
      </p:sp>
      <p:graphicFrame>
        <p:nvGraphicFramePr>
          <p:cNvPr id="4" name="Chart 3">
            <a:extLst>
              <a:ext uri="{FF2B5EF4-FFF2-40B4-BE49-F238E27FC236}">
                <a16:creationId xmlns:a16="http://schemas.microsoft.com/office/drawing/2014/main" id="{E23537EE-15CA-1BCA-0CE4-4DDCC60729DD}"/>
              </a:ext>
            </a:extLst>
          </p:cNvPr>
          <p:cNvGraphicFramePr>
            <a:graphicFrameLocks/>
          </p:cNvGraphicFramePr>
          <p:nvPr>
            <p:extLst>
              <p:ext uri="{D42A27DB-BD31-4B8C-83A1-F6EECF244321}">
                <p14:modId xmlns:p14="http://schemas.microsoft.com/office/powerpoint/2010/main" val="2774131175"/>
              </p:ext>
            </p:extLst>
          </p:nvPr>
        </p:nvGraphicFramePr>
        <p:xfrm>
          <a:off x="426720" y="1085088"/>
          <a:ext cx="8088630" cy="51255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B995078-A66E-1C82-52EF-FCACD3F8A8BA}"/>
              </a:ext>
            </a:extLst>
          </p:cNvPr>
          <p:cNvSpPr txBox="1"/>
          <p:nvPr/>
        </p:nvSpPr>
        <p:spPr>
          <a:xfrm>
            <a:off x="1091184" y="1782556"/>
            <a:ext cx="2798064" cy="577081"/>
          </a:xfrm>
          <a:prstGeom prst="rect">
            <a:avLst/>
          </a:prstGeom>
          <a:noFill/>
        </p:spPr>
        <p:txBody>
          <a:bodyPr wrap="square">
            <a:spAutoFit/>
          </a:bodyPr>
          <a:lstStyle/>
          <a:p>
            <a:pPr algn="ctr"/>
            <a:r>
              <a:rPr lang="en-US" sz="1050" dirty="0">
                <a:latin typeface="Garamond" panose="02020404030301010803" pitchFamily="18" charset="0"/>
              </a:rPr>
              <a:t>Coping via Alcohol &amp; Drug Use increases suicidal ideation, especially when the firefighter is experiencing higher stress levels. </a:t>
            </a:r>
          </a:p>
        </p:txBody>
      </p:sp>
    </p:spTree>
    <p:extLst>
      <p:ext uri="{BB962C8B-B14F-4D97-AF65-F5344CB8AC3E}">
        <p14:creationId xmlns:p14="http://schemas.microsoft.com/office/powerpoint/2010/main" val="34110172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C Template" id="{791DE451-455E-064D-B9D2-D650043434F9}" vid="{BA07297E-6BA0-5C4C-86EE-473AC12049D9}"/>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osu-ppt-template</Template>
  <TotalTime>63950</TotalTime>
  <Words>679</Words>
  <Application>Microsoft Office PowerPoint</Application>
  <PresentationFormat>On-screen Show (4:3)</PresentationFormat>
  <Paragraphs>84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Century Gothic</vt:lpstr>
      <vt:lpstr>Calibri</vt:lpstr>
      <vt:lpstr>Garamond</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Difference (Interaction Effects) A</vt:lpstr>
      <vt:lpstr>The Difference (Interaction Effects) B</vt:lpstr>
      <vt:lpstr>Interaction Effects</vt:lpstr>
      <vt:lpstr>The Difference (Interaction Effects)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Just Culture  E-Learning Certification Course  Orientation Session</dc:title>
  <dc:creator/>
  <cp:lastModifiedBy>Dale Li</cp:lastModifiedBy>
  <cp:revision>185</cp:revision>
  <cp:lastPrinted>2020-04-09T14:00:14Z</cp:lastPrinted>
  <dcterms:created xsi:type="dcterms:W3CDTF">2020-04-01T14:11:02Z</dcterms:created>
  <dcterms:modified xsi:type="dcterms:W3CDTF">2025-09-12T23:38:00Z</dcterms:modified>
</cp:coreProperties>
</file>